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5" r:id="rId2"/>
    <p:sldId id="334" r:id="rId3"/>
    <p:sldId id="394" r:id="rId4"/>
    <p:sldId id="397" r:id="rId5"/>
    <p:sldId id="398" r:id="rId6"/>
    <p:sldId id="402" r:id="rId7"/>
    <p:sldId id="401" r:id="rId8"/>
    <p:sldId id="400" r:id="rId9"/>
    <p:sldId id="406" r:id="rId10"/>
    <p:sldId id="404" r:id="rId11"/>
    <p:sldId id="405" r:id="rId12"/>
    <p:sldId id="407" r:id="rId13"/>
    <p:sldId id="408" r:id="rId14"/>
    <p:sldId id="409" r:id="rId15"/>
    <p:sldId id="410" r:id="rId16"/>
    <p:sldId id="411" r:id="rId17"/>
    <p:sldId id="412" r:id="rId18"/>
    <p:sldId id="403" r:id="rId19"/>
    <p:sldId id="413" r:id="rId20"/>
    <p:sldId id="399" r:id="rId21"/>
    <p:sldId id="421" r:id="rId22"/>
    <p:sldId id="414" r:id="rId23"/>
    <p:sldId id="416" r:id="rId24"/>
    <p:sldId id="422" r:id="rId25"/>
    <p:sldId id="415" r:id="rId26"/>
    <p:sldId id="423" r:id="rId27"/>
    <p:sldId id="417" r:id="rId28"/>
    <p:sldId id="418" r:id="rId29"/>
    <p:sldId id="419" r:id="rId30"/>
    <p:sldId id="4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00CC"/>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9" d="100"/>
          <a:sy n="69" d="100"/>
        </p:scale>
        <p:origin x="60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10/16/2024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10/16/2024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0"/>
            <a:ext cx="12192000" cy="1107996"/>
          </a:xfrm>
          <a:prstGeom prst="rect">
            <a:avLst/>
          </a:prstGeom>
          <a:noFill/>
        </p:spPr>
        <p:txBody>
          <a:bodyPr wrap="square" rtlCol="0">
            <a:spAutoFit/>
          </a:bodyPr>
          <a:lstStyle/>
          <a:p>
            <a:pPr algn="ctr"/>
            <a:r>
              <a:rPr lang="en-US" sz="6600" b="1" dirty="0">
                <a:solidFill>
                  <a:srgbClr val="0000FF"/>
                </a:solidFill>
                <a:latin typeface="Times New Roman" pitchFamily="18" charset="0"/>
                <a:cs typeface="Times New Roman" pitchFamily="18" charset="0"/>
              </a:rPr>
              <a:t>CHỦ ĐỀ 3: PHÂN TỬ</a:t>
            </a:r>
            <a:endParaRPr lang="en-US" sz="4000" b="1" dirty="0">
              <a:solidFill>
                <a:srgbClr val="0000FF"/>
              </a:solidFill>
              <a:latin typeface="Times New Roman" pitchFamily="18" charset="0"/>
              <a:cs typeface="Times New Roman" pitchFamily="18" charset="0"/>
            </a:endParaRPr>
          </a:p>
        </p:txBody>
      </p:sp>
      <p:sp>
        <p:nvSpPr>
          <p:cNvPr id="5" name="TextBox 4"/>
          <p:cNvSpPr txBox="1"/>
          <p:nvPr/>
        </p:nvSpPr>
        <p:spPr>
          <a:xfrm>
            <a:off x="0" y="3101670"/>
            <a:ext cx="12192000" cy="830997"/>
          </a:xfrm>
          <a:prstGeom prst="rect">
            <a:avLst/>
          </a:prstGeom>
          <a:noFill/>
        </p:spPr>
        <p:txBody>
          <a:bodyPr wrap="square" rtlCol="0">
            <a:spAutoFit/>
          </a:bodyPr>
          <a:lstStyle/>
          <a:p>
            <a:pPr algn="ctr"/>
            <a:r>
              <a:rPr lang="en-US" sz="4500" b="1" dirty="0">
                <a:solidFill>
                  <a:srgbClr val="0000FF"/>
                </a:solidFill>
                <a:latin typeface="Times New Roman" pitchFamily="18" charset="0"/>
                <a:cs typeface="Times New Roman" pitchFamily="18" charset="0"/>
              </a:rPr>
              <a:t>BÀI 5: GIỚI THIỆU VỀ LIÊN KẾT HÓA HỌC</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0"/>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sodium chloride</a:t>
            </a:r>
          </a:p>
        </p:txBody>
      </p:sp>
      <p:pic>
        <p:nvPicPr>
          <p:cNvPr id="4" name="Picture 3"/>
          <p:cNvPicPr>
            <a:picLocks noChangeAspect="1" noChangeArrowheads="1"/>
          </p:cNvPicPr>
          <p:nvPr/>
        </p:nvPicPr>
        <p:blipFill>
          <a:blip r:embed="rId2"/>
          <a:srcRect/>
          <a:stretch>
            <a:fillRect/>
          </a:stretch>
        </p:blipFill>
        <p:spPr bwMode="auto">
          <a:xfrm>
            <a:off x="0" y="522536"/>
            <a:ext cx="6161569" cy="281577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6152958" y="493515"/>
            <a:ext cx="6039042" cy="2830287"/>
          </a:xfrm>
          <a:prstGeom prst="rect">
            <a:avLst/>
          </a:prstGeom>
          <a:noFill/>
          <a:ln w="9525">
            <a:noFill/>
            <a:miter lim="800000"/>
            <a:headEnd/>
            <a:tailEnd/>
          </a:ln>
          <a:effectLst/>
        </p:spPr>
      </p:pic>
      <p:pic>
        <p:nvPicPr>
          <p:cNvPr id="5122" name="Picture 2"/>
          <p:cNvPicPr>
            <a:picLocks noChangeAspect="1" noChangeArrowheads="1"/>
          </p:cNvPicPr>
          <p:nvPr/>
        </p:nvPicPr>
        <p:blipFill>
          <a:blip r:embed="rId4"/>
          <a:srcRect/>
          <a:stretch>
            <a:fillRect/>
          </a:stretch>
        </p:blipFill>
        <p:spPr bwMode="auto">
          <a:xfrm>
            <a:off x="0" y="3320142"/>
            <a:ext cx="3395711" cy="3537857"/>
          </a:xfrm>
          <a:prstGeom prst="rect">
            <a:avLst/>
          </a:prstGeom>
          <a:noFill/>
          <a:ln w="9525">
            <a:noFill/>
            <a:miter lim="800000"/>
            <a:headEnd/>
            <a:tailEnd/>
          </a:ln>
          <a:effectLst/>
        </p:spPr>
      </p:pic>
      <p:sp>
        <p:nvSpPr>
          <p:cNvPr id="8" name="Rectangle 7"/>
          <p:cNvSpPr/>
          <p:nvPr/>
        </p:nvSpPr>
        <p:spPr>
          <a:xfrm>
            <a:off x="3439886" y="3975455"/>
            <a:ext cx="8752114" cy="954107"/>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Lớp vỏ của ion Na</a:t>
            </a:r>
            <a:r>
              <a:rPr lang="vi-VN" sz="2800" baseline="300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có 10 electron tương tự lớp vỏ nguyên tử của nguyên tố khí hiếm neon.</a:t>
            </a:r>
            <a:r>
              <a:rPr lang="vi-VN" sz="2800" dirty="0">
                <a:latin typeface="Times New Roman" pitchFamily="18" charset="0"/>
                <a:cs typeface="Times New Roman" pitchFamily="18" charset="0"/>
              </a:rPr>
              <a:t> </a:t>
            </a:r>
          </a:p>
        </p:txBody>
      </p:sp>
      <p:sp>
        <p:nvSpPr>
          <p:cNvPr id="9" name="Rectangle 8"/>
          <p:cNvSpPr/>
          <p:nvPr/>
        </p:nvSpPr>
        <p:spPr>
          <a:xfrm>
            <a:off x="3454400" y="4889855"/>
            <a:ext cx="8737600"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Lớp vỏ của ion Cl</a:t>
            </a:r>
            <a:r>
              <a:rPr lang="vi-VN" sz="2800" baseline="300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có 18 electron tương tự lớp vỏ nguyên tử của nguyên tố khí hiếm argon.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0"/>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sodium chloride</a:t>
            </a:r>
          </a:p>
        </p:txBody>
      </p:sp>
      <p:pic>
        <p:nvPicPr>
          <p:cNvPr id="4" name="Picture 3"/>
          <p:cNvPicPr>
            <a:picLocks noChangeAspect="1" noChangeArrowheads="1"/>
          </p:cNvPicPr>
          <p:nvPr/>
        </p:nvPicPr>
        <p:blipFill>
          <a:blip r:embed="rId2"/>
          <a:srcRect/>
          <a:stretch>
            <a:fillRect/>
          </a:stretch>
        </p:blipFill>
        <p:spPr bwMode="auto">
          <a:xfrm>
            <a:off x="3048000" y="522536"/>
            <a:ext cx="6161569" cy="2815771"/>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0" y="3320142"/>
            <a:ext cx="3395711" cy="3537857"/>
          </a:xfrm>
          <a:prstGeom prst="rect">
            <a:avLst/>
          </a:prstGeom>
          <a:noFill/>
          <a:ln w="9525">
            <a:noFill/>
            <a:miter lim="800000"/>
            <a:headEnd/>
            <a:tailEnd/>
          </a:ln>
          <a:effectLst/>
        </p:spPr>
      </p:pic>
      <p:sp>
        <p:nvSpPr>
          <p:cNvPr id="8" name="Rectangle 7"/>
          <p:cNvSpPr/>
          <p:nvPr/>
        </p:nvSpPr>
        <p:spPr>
          <a:xfrm>
            <a:off x="3352801" y="4454436"/>
            <a:ext cx="8548914"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Ion Na</a:t>
            </a:r>
            <a:r>
              <a:rPr lang="vi-VN" sz="2800" baseline="300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ít hơn nguyên tử Na 1 eletron.</a:t>
            </a:r>
          </a:p>
        </p:txBody>
      </p:sp>
      <p:sp>
        <p:nvSpPr>
          <p:cNvPr id="10" name="Rectangle 9"/>
          <p:cNvSpPr/>
          <p:nvPr/>
        </p:nvSpPr>
        <p:spPr>
          <a:xfrm>
            <a:off x="3389086" y="5114837"/>
            <a:ext cx="8548914"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Ion Na</a:t>
            </a:r>
            <a:r>
              <a:rPr lang="vi-VN" sz="2800" baseline="300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ít hơn nguyên tử Na một lớp electron.</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928896"/>
            <a:ext cx="12170672" cy="41801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232224"/>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magnesium oxide</a:t>
            </a:r>
          </a:p>
        </p:txBody>
      </p:sp>
      <p:sp>
        <p:nvSpPr>
          <p:cNvPr id="6" name="TextBox 5"/>
          <p:cNvSpPr txBox="1"/>
          <p:nvPr/>
        </p:nvSpPr>
        <p:spPr>
          <a:xfrm>
            <a:off x="0" y="979707"/>
            <a:ext cx="5733142" cy="1384995"/>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Mg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a:t>
            </a:r>
            <a:r>
              <a:rPr lang="en-US" sz="2800" dirty="0">
                <a:solidFill>
                  <a:srgbClr val="FF00FF"/>
                </a:solidFill>
                <a:latin typeface="Times New Roman" pitchFamily="18" charset="0"/>
                <a:cs typeface="Times New Roman" pitchFamily="18" charset="0"/>
              </a:rPr>
              <a:t> 2 electron ở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trở</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ion </a:t>
            </a:r>
            <a:r>
              <a:rPr lang="en-US" sz="2800" dirty="0" err="1">
                <a:solidFill>
                  <a:srgbClr val="FF00FF"/>
                </a:solidFill>
                <a:latin typeface="Times New Roman" pitchFamily="18" charset="0"/>
                <a:cs typeface="Times New Roman" pitchFamily="18" charset="0"/>
              </a:rPr>
              <a:t>mang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dương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Mg</a:t>
            </a:r>
            <a:r>
              <a:rPr lang="en-US" sz="2800" baseline="30000" dirty="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6582227" y="1015993"/>
            <a:ext cx="5609773" cy="1384995"/>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nhận</a:t>
            </a:r>
            <a:r>
              <a:rPr lang="en-US" sz="2800" dirty="0">
                <a:solidFill>
                  <a:srgbClr val="FF00FF"/>
                </a:solidFill>
                <a:latin typeface="Times New Roman" pitchFamily="18" charset="0"/>
                <a:cs typeface="Times New Roman" pitchFamily="18" charset="0"/>
              </a:rPr>
              <a:t> 2 electron </a:t>
            </a:r>
            <a:r>
              <a:rPr lang="en-US" sz="2800" dirty="0" err="1">
                <a:solidFill>
                  <a:srgbClr val="FF00FF"/>
                </a:solidFill>
                <a:latin typeface="Times New Roman" pitchFamily="18" charset="0"/>
                <a:cs typeface="Times New Roman" pitchFamily="18" charset="0"/>
              </a:rPr>
              <a:t>từ</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Mg </a:t>
            </a:r>
            <a:r>
              <a:rPr lang="en-US" sz="2800" dirty="0" err="1">
                <a:solidFill>
                  <a:srgbClr val="FF00FF"/>
                </a:solidFill>
                <a:latin typeface="Times New Roman" pitchFamily="18" charset="0"/>
                <a:cs typeface="Times New Roman" pitchFamily="18" charset="0"/>
              </a:rPr>
              <a:t>trở</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ion </a:t>
            </a:r>
            <a:r>
              <a:rPr lang="en-US" sz="2800" dirty="0" err="1">
                <a:solidFill>
                  <a:srgbClr val="FF00FF"/>
                </a:solidFill>
                <a:latin typeface="Times New Roman" pitchFamily="18" charset="0"/>
                <a:cs typeface="Times New Roman" pitchFamily="18" charset="0"/>
              </a:rPr>
              <a:t>mang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O</a:t>
            </a:r>
            <a:r>
              <a:rPr lang="en-US" sz="2800" baseline="30000" dirty="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1" y="2503711"/>
            <a:ext cx="6002110" cy="2910114"/>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6035340" y="2412320"/>
            <a:ext cx="6156660" cy="304505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par>
                                <p:cTn id="13" presetID="48" presetClass="entr" presetSubtype="0" accel="5000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8194"/>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8194"/>
                                        </p:tgtEl>
                                        <p:attrNameLst>
                                          <p:attrName>ppt_y</p:attrName>
                                        </p:attrNameLst>
                                      </p:cBhvr>
                                      <p:tavLst>
                                        <p:tav tm="0">
                                          <p:val>
                                            <p:strVal val="#ppt_y"/>
                                          </p:val>
                                        </p:tav>
                                        <p:tav tm="100000">
                                          <p:val>
                                            <p:strVal val="#ppt_y"/>
                                          </p:val>
                                        </p:tav>
                                      </p:tavLst>
                                    </p:anim>
                                    <p:animEffect transition="in" filter="fade">
                                      <p:cBhvr>
                                        <p:cTn id="18" dur="1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ox(in)">
                                      <p:cBhvr>
                                        <p:cTn id="23" dur="500"/>
                                        <p:tgtEl>
                                          <p:spTgt spid="7">
                                            <p:txEl>
                                              <p:pRg st="0" end="0"/>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strips(downLeft)">
                                      <p:cBhvr>
                                        <p:cTn id="26"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232224"/>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sodium chloride</a:t>
            </a:r>
          </a:p>
        </p:txBody>
      </p:sp>
      <p:sp>
        <p:nvSpPr>
          <p:cNvPr id="6" name="TextBox 5"/>
          <p:cNvSpPr txBox="1"/>
          <p:nvPr/>
        </p:nvSpPr>
        <p:spPr>
          <a:xfrm>
            <a:off x="0" y="979707"/>
            <a:ext cx="12192000" cy="523220"/>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ion Mg</a:t>
            </a:r>
            <a:r>
              <a:rPr lang="en-US" sz="2800" baseline="30000" dirty="0">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O</a:t>
            </a:r>
            <a:r>
              <a:rPr lang="en-US" sz="2800" baseline="30000" dirty="0">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hút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magnesium oxide.</a:t>
            </a:r>
          </a:p>
        </p:txBody>
      </p:sp>
      <p:pic>
        <p:nvPicPr>
          <p:cNvPr id="9218" name="Picture 2"/>
          <p:cNvPicPr>
            <a:picLocks noChangeAspect="1" noChangeArrowheads="1"/>
          </p:cNvPicPr>
          <p:nvPr/>
        </p:nvPicPr>
        <p:blipFill>
          <a:blip r:embed="rId2"/>
          <a:srcRect/>
          <a:stretch>
            <a:fillRect/>
          </a:stretch>
        </p:blipFill>
        <p:spPr bwMode="auto">
          <a:xfrm>
            <a:off x="14514" y="1962368"/>
            <a:ext cx="12124864" cy="374173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8" presetClass="entr" presetSubtype="0" accel="5000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 calcmode="lin" valueType="num">
                                      <p:cBhvr>
                                        <p:cTn id="10"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12" dur="1000" fill="hold"/>
                                        <p:tgtEl>
                                          <p:spTgt spid="9218"/>
                                        </p:tgtEl>
                                        <p:attrNameLst>
                                          <p:attrName>ppt_y</p:attrName>
                                        </p:attrNameLst>
                                      </p:cBhvr>
                                      <p:tavLst>
                                        <p:tav tm="0">
                                          <p:val>
                                            <p:strVal val="#ppt_y"/>
                                          </p:val>
                                        </p:tav>
                                        <p:tav tm="100000">
                                          <p:val>
                                            <p:strVal val="#ppt_y"/>
                                          </p:val>
                                        </p:tav>
                                      </p:tavLst>
                                    </p:anim>
                                    <p:animEffect transition="in" filter="fade">
                                      <p:cBhvr>
                                        <p:cTn id="13"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0"/>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magnesium  oxide</a:t>
            </a:r>
          </a:p>
        </p:txBody>
      </p:sp>
      <p:sp>
        <p:nvSpPr>
          <p:cNvPr id="8" name="Rectangle 7"/>
          <p:cNvSpPr/>
          <p:nvPr/>
        </p:nvSpPr>
        <p:spPr>
          <a:xfrm>
            <a:off x="3439886" y="3975455"/>
            <a:ext cx="8752114" cy="954107"/>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Ion Mg</a:t>
            </a:r>
            <a:r>
              <a:rPr lang="vi-VN" sz="2800" baseline="30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lớp vỏ có 10 electron tương tự như khí hiếm Neon.</a:t>
            </a:r>
          </a:p>
        </p:txBody>
      </p:sp>
      <p:sp>
        <p:nvSpPr>
          <p:cNvPr id="9" name="Rectangle 8"/>
          <p:cNvSpPr/>
          <p:nvPr/>
        </p:nvSpPr>
        <p:spPr>
          <a:xfrm>
            <a:off x="3454400" y="4889855"/>
            <a:ext cx="8737600"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Ion O</a:t>
            </a:r>
            <a:r>
              <a:rPr lang="vi-VN" sz="2800" baseline="30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lớp vỏ có 10 electron tương tự như khí hiếm Neon.</a:t>
            </a:r>
          </a:p>
        </p:txBody>
      </p:sp>
      <p:pic>
        <p:nvPicPr>
          <p:cNvPr id="10" name="Picture 2"/>
          <p:cNvPicPr>
            <a:picLocks noChangeAspect="1" noChangeArrowheads="1"/>
          </p:cNvPicPr>
          <p:nvPr/>
        </p:nvPicPr>
        <p:blipFill>
          <a:blip r:embed="rId2"/>
          <a:srcRect/>
          <a:stretch>
            <a:fillRect/>
          </a:stretch>
        </p:blipFill>
        <p:spPr bwMode="auto">
          <a:xfrm>
            <a:off x="1" y="558835"/>
            <a:ext cx="6002110" cy="2910114"/>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6035340" y="467444"/>
            <a:ext cx="6156660" cy="3045051"/>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0" y="3450769"/>
            <a:ext cx="3294743" cy="341677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4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42"/>
                                        </p:tgtEl>
                                        <p:attrNameLst>
                                          <p:attrName>ppt_y</p:attrName>
                                        </p:attrNameLst>
                                      </p:cBhvr>
                                      <p:tavLst>
                                        <p:tav tm="0">
                                          <p:val>
                                            <p:strVal val="#ppt_y"/>
                                          </p:val>
                                        </p:tav>
                                        <p:tav tm="100000">
                                          <p:val>
                                            <p:strVal val="#ppt_y"/>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0" fill="hold"/>
                                        <p:tgtEl>
                                          <p:spTgt spid="8"/>
                                        </p:tgtEl>
                                        <p:attrNameLst>
                                          <p:attrName>ppt_x</p:attrName>
                                        </p:attrNameLst>
                                      </p:cBhvr>
                                      <p:tavLst>
                                        <p:tav tm="0">
                                          <p:val>
                                            <p:strVal val="#ppt_x"/>
                                          </p:val>
                                        </p:tav>
                                        <p:tav tm="100000">
                                          <p:val>
                                            <p:strVal val="#ppt_x"/>
                                          </p:val>
                                        </p:tav>
                                      </p:tavLst>
                                    </p:anim>
                                    <p:anim calcmode="lin" valueType="num">
                                      <p:cBhvr additive="base">
                                        <p:cTn id="16"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0" fill="hold"/>
                                        <p:tgtEl>
                                          <p:spTgt spid="9"/>
                                        </p:tgtEl>
                                        <p:attrNameLst>
                                          <p:attrName>ppt_x</p:attrName>
                                        </p:attrNameLst>
                                      </p:cBhvr>
                                      <p:tavLst>
                                        <p:tav tm="0">
                                          <p:val>
                                            <p:strVal val="#ppt_x"/>
                                          </p:val>
                                        </p:tav>
                                        <p:tav tm="100000">
                                          <p:val>
                                            <p:strVal val="#ppt_x"/>
                                          </p:val>
                                        </p:tav>
                                      </p:tavLst>
                                    </p:anim>
                                    <p:anim calcmode="lin" valueType="num">
                                      <p:cBhvr additive="base">
                                        <p:cTn id="22"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0"/>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magnesium  oxide</a:t>
            </a:r>
          </a:p>
        </p:txBody>
      </p:sp>
      <p:sp>
        <p:nvSpPr>
          <p:cNvPr id="8" name="Rectangle 7"/>
          <p:cNvSpPr/>
          <p:nvPr/>
        </p:nvSpPr>
        <p:spPr>
          <a:xfrm>
            <a:off x="3439886" y="3975455"/>
            <a:ext cx="8752114" cy="523220"/>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Ion Mg</a:t>
            </a:r>
            <a:r>
              <a:rPr lang="vi-VN" sz="2800" baseline="300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có ít hơn nguyên tử Mg 2 electron.</a:t>
            </a:r>
          </a:p>
        </p:txBody>
      </p:sp>
      <p:sp>
        <p:nvSpPr>
          <p:cNvPr id="9" name="Rectangle 8"/>
          <p:cNvSpPr/>
          <p:nvPr/>
        </p:nvSpPr>
        <p:spPr>
          <a:xfrm>
            <a:off x="3454400" y="4889855"/>
            <a:ext cx="8737600"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Ion Mg</a:t>
            </a:r>
            <a:r>
              <a:rPr lang="vi-VN" sz="2800" baseline="300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có ít hơn nguyên tử Mg một lớp electron.</a:t>
            </a:r>
          </a:p>
        </p:txBody>
      </p:sp>
      <p:pic>
        <p:nvPicPr>
          <p:cNvPr id="10" name="Picture 2"/>
          <p:cNvPicPr>
            <a:picLocks noChangeAspect="1" noChangeArrowheads="1"/>
          </p:cNvPicPr>
          <p:nvPr/>
        </p:nvPicPr>
        <p:blipFill>
          <a:blip r:embed="rId2"/>
          <a:srcRect/>
          <a:stretch>
            <a:fillRect/>
          </a:stretch>
        </p:blipFill>
        <p:spPr bwMode="auto">
          <a:xfrm>
            <a:off x="1" y="558835"/>
            <a:ext cx="6002110" cy="2910114"/>
          </a:xfrm>
          <a:prstGeom prst="rect">
            <a:avLst/>
          </a:prstGeom>
          <a:noFill/>
          <a:ln w="9525">
            <a:noFill/>
            <a:miter lim="800000"/>
            <a:headEnd/>
            <a:tailEnd/>
          </a:ln>
          <a:effectLst/>
        </p:spPr>
      </p:pic>
      <p:pic>
        <p:nvPicPr>
          <p:cNvPr id="11" name="Picture 3"/>
          <p:cNvPicPr>
            <a:picLocks noChangeAspect="1" noChangeArrowheads="1"/>
          </p:cNvPicPr>
          <p:nvPr/>
        </p:nvPicPr>
        <p:blipFill>
          <a:blip r:embed="rId3"/>
          <a:srcRect/>
          <a:stretch>
            <a:fillRect/>
          </a:stretch>
        </p:blipFill>
        <p:spPr bwMode="auto">
          <a:xfrm>
            <a:off x="6035340" y="467444"/>
            <a:ext cx="6156660" cy="3045051"/>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a:srcRect/>
          <a:stretch>
            <a:fillRect/>
          </a:stretch>
        </p:blipFill>
        <p:spPr bwMode="auto">
          <a:xfrm>
            <a:off x="0" y="3450769"/>
            <a:ext cx="3294743" cy="341677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ppt_x"/>
                                          </p:val>
                                        </p:tav>
                                        <p:tav tm="100000">
                                          <p:val>
                                            <p:strVal val="#ppt_x"/>
                                          </p:val>
                                        </p:tav>
                                      </p:tavLst>
                                    </p:anim>
                                    <p:anim calcmode="lin" valueType="num">
                                      <p:cBhvr additive="base">
                                        <p:cTn id="1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423886" y="232224"/>
            <a:ext cx="8187757" cy="615042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fontScale="92500" lnSpcReduction="10000"/>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hiếm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8 electron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helium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2 electron),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vững</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II. LIÊN KẾT ION:</a:t>
            </a:r>
          </a:p>
          <a:p>
            <a:pPr marL="457200" indent="-457200" algn="just">
              <a:spcAft>
                <a:spcPts val="600"/>
              </a:spcAft>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phi </a:t>
            </a:r>
            <a:r>
              <a:rPr lang="en-US" sz="2800" dirty="0" err="1">
                <a:solidFill>
                  <a:srgbClr val="0000FF"/>
                </a:solidFill>
                <a:latin typeface="Times New Roman" panose="02020603050405020304" pitchFamily="18" charset="0"/>
                <a:cs typeface="Times New Roman" panose="02020603050405020304" pitchFamily="18" charset="0"/>
              </a:rPr>
              <a:t>kim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loại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electron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ion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dương</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phi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kim</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electron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thành</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ion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âm</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gn="just">
              <a:spcAft>
                <a:spcPts val="600"/>
              </a:spcAft>
            </a:pP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ion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dương</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ion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âm</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hút</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nhau</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ion.</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ion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lực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hút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giữa</a:t>
            </a:r>
            <a:r>
              <a:rPr lang="en-US" sz="2800" dirty="0">
                <a:solidFill>
                  <a:srgbClr val="0000FF"/>
                </a:solidFill>
                <a:latin typeface="Times New Roman" panose="02020603050405020304" pitchFamily="18" charset="0"/>
                <a:cs typeface="Times New Roman" panose="02020603050405020304" pitchFamily="18" charset="0"/>
              </a:rPr>
              <a:t> ion </a:t>
            </a:r>
            <a:r>
              <a:rPr lang="en-US" sz="2800" dirty="0" err="1">
                <a:solidFill>
                  <a:srgbClr val="0000FF"/>
                </a:solidFill>
                <a:latin typeface="Times New Roman" panose="02020603050405020304" pitchFamily="18" charset="0"/>
                <a:cs typeface="Times New Roman" panose="02020603050405020304" pitchFamily="18" charset="0"/>
              </a:rPr>
              <a:t>dương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ion </a:t>
            </a:r>
            <a:r>
              <a:rPr lang="en-US" sz="2800" dirty="0" err="1">
                <a:solidFill>
                  <a:srgbClr val="0000FF"/>
                </a:solidFill>
                <a:latin typeface="Times New Roman" panose="02020603050405020304" pitchFamily="18" charset="0"/>
                <a:cs typeface="Times New Roman" panose="02020603050405020304" pitchFamily="18" charset="0"/>
              </a:rPr>
              <a:t>âm</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ion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rắn</a:t>
            </a:r>
            <a:r>
              <a:rPr lang="en-US" sz="2800" dirty="0">
                <a:solidFill>
                  <a:srgbClr val="0000FF"/>
                </a:solidFill>
                <a:latin typeface="Times New Roman" panose="02020603050405020304" pitchFamily="18" charset="0"/>
                <a:cs typeface="Times New Roman" panose="02020603050405020304" pitchFamily="18" charset="0"/>
              </a:rPr>
              <a:t> ở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cao</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tan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ra</a:t>
            </a:r>
            <a:r>
              <a:rPr lang="en-US" sz="2800" dirty="0">
                <a:solidFill>
                  <a:srgbClr val="0000FF"/>
                </a:solidFill>
                <a:latin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cs typeface="Times New Roman" panose="02020603050405020304" pitchFamily="18" charset="0"/>
              </a:rPr>
              <a:t>dịch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dẫn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pic>
        <p:nvPicPr>
          <p:cNvPr id="12290" name="Picture 2"/>
          <p:cNvPicPr>
            <a:picLocks noChangeAspect="1" noChangeArrowheads="1"/>
          </p:cNvPicPr>
          <p:nvPr/>
        </p:nvPicPr>
        <p:blipFill>
          <a:blip r:embed="rId2"/>
          <a:srcRect/>
          <a:stretch>
            <a:fillRect/>
          </a:stretch>
        </p:blipFill>
        <p:spPr bwMode="auto">
          <a:xfrm>
            <a:off x="4078514" y="1477282"/>
            <a:ext cx="8113486" cy="31394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nodeType="clickEffect">
                                  <p:stCondLst>
                                    <p:cond delay="0"/>
                                  </p:stCondLst>
                                  <p:childTnLst>
                                    <p:set>
                                      <p:cBhvr>
                                        <p:cTn id="60" dur="1" fill="hold">
                                          <p:stCondLst>
                                            <p:cond delay="0"/>
                                          </p:stCondLst>
                                        </p:cTn>
                                        <p:tgtEl>
                                          <p:spTgt spid="12290"/>
                                        </p:tgtEl>
                                        <p:attrNameLst>
                                          <p:attrName>style.visibility</p:attrName>
                                        </p:attrNameLst>
                                      </p:cBhvr>
                                      <p:to>
                                        <p:strVal val="visible"/>
                                      </p:to>
                                    </p:set>
                                    <p:anim calcmode="lin" valueType="num">
                                      <p:cBhvr>
                                        <p:cTn id="61" dur="1000" fill="hold"/>
                                        <p:tgtEl>
                                          <p:spTgt spid="12290"/>
                                        </p:tgtEl>
                                        <p:attrNameLst>
                                          <p:attrName>ppt_w</p:attrName>
                                        </p:attrNameLst>
                                      </p:cBhvr>
                                      <p:tavLst>
                                        <p:tav tm="0">
                                          <p:val>
                                            <p:fltVal val="0"/>
                                          </p:val>
                                        </p:tav>
                                        <p:tav tm="100000">
                                          <p:val>
                                            <p:strVal val="#ppt_w"/>
                                          </p:val>
                                        </p:tav>
                                      </p:tavLst>
                                    </p:anim>
                                    <p:anim calcmode="lin" valueType="num">
                                      <p:cBhvr>
                                        <p:cTn id="62" dur="1000" fill="hold"/>
                                        <p:tgtEl>
                                          <p:spTgt spid="12290"/>
                                        </p:tgtEl>
                                        <p:attrNameLst>
                                          <p:attrName>ppt_h</p:attrName>
                                        </p:attrNameLst>
                                      </p:cBhvr>
                                      <p:tavLst>
                                        <p:tav tm="0">
                                          <p:val>
                                            <p:fltVal val="0"/>
                                          </p:val>
                                        </p:tav>
                                        <p:tav tm="100000">
                                          <p:val>
                                            <p:strVal val="#ppt_h"/>
                                          </p:val>
                                        </p:tav>
                                      </p:tavLst>
                                    </p:anim>
                                    <p:anim calcmode="lin" valueType="num">
                                      <p:cBhvr>
                                        <p:cTn id="63"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nodeType="clickEffect">
                                  <p:stCondLst>
                                    <p:cond delay="0"/>
                                  </p:stCondLst>
                                  <p:iterate type="lt">
                                    <p:tmPct val="10000"/>
                                  </p:iterate>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71"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
                                            <p:txEl>
                                              <p:pRg st="9" end="9"/>
                                            </p:txEl>
                                          </p:spTgt>
                                        </p:tgtEl>
                                      </p:cBhvr>
                                    </p:animEffect>
                                  </p:childTnLst>
                                </p:cTn>
                              </p:par>
                              <p:par>
                                <p:cTn id="74" presetID="53" presetClass="exit" presetSubtype="0" fill="hold" nodeType="withEffect">
                                  <p:stCondLst>
                                    <p:cond delay="0"/>
                                  </p:stCondLst>
                                  <p:childTnLst>
                                    <p:anim calcmode="lin" valueType="num">
                                      <p:cBhvr>
                                        <p:cTn id="75" dur="500"/>
                                        <p:tgtEl>
                                          <p:spTgt spid="12290"/>
                                        </p:tgtEl>
                                        <p:attrNameLst>
                                          <p:attrName>ppt_w</p:attrName>
                                        </p:attrNameLst>
                                      </p:cBhvr>
                                      <p:tavLst>
                                        <p:tav tm="0">
                                          <p:val>
                                            <p:strVal val="ppt_w"/>
                                          </p:val>
                                        </p:tav>
                                        <p:tav tm="100000">
                                          <p:val>
                                            <p:fltVal val="0"/>
                                          </p:val>
                                        </p:tav>
                                      </p:tavLst>
                                    </p:anim>
                                    <p:anim calcmode="lin" valueType="num">
                                      <p:cBhvr>
                                        <p:cTn id="76" dur="500"/>
                                        <p:tgtEl>
                                          <p:spTgt spid="12290"/>
                                        </p:tgtEl>
                                        <p:attrNameLst>
                                          <p:attrName>ppt_h</p:attrName>
                                        </p:attrNameLst>
                                      </p:cBhvr>
                                      <p:tavLst>
                                        <p:tav tm="0">
                                          <p:val>
                                            <p:strVal val="ppt_h"/>
                                          </p:val>
                                        </p:tav>
                                        <p:tav tm="100000">
                                          <p:val>
                                            <p:fltVal val="0"/>
                                          </p:val>
                                        </p:tav>
                                      </p:tavLst>
                                    </p:anim>
                                    <p:animEffect transition="out" filter="fade">
                                      <p:cBhvr>
                                        <p:cTn id="77" dur="500"/>
                                        <p:tgtEl>
                                          <p:spTgt spid="12290"/>
                                        </p:tgtEl>
                                      </p:cBhvr>
                                    </p:animEffect>
                                    <p:set>
                                      <p:cBhvr>
                                        <p:cTn id="78" dur="1" fill="hold">
                                          <p:stCondLst>
                                            <p:cond delay="499"/>
                                          </p:stCondLst>
                                        </p:cTn>
                                        <p:tgtEl>
                                          <p:spTgt spid="1229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nodeType="clickEffect">
                                  <p:stCondLst>
                                    <p:cond delay="0"/>
                                  </p:stCondLst>
                                  <p:iterate type="lt">
                                    <p:tmPct val="10000"/>
                                  </p:iterate>
                                  <p:childTnLst>
                                    <p:set>
                                      <p:cBhvr>
                                        <p:cTn id="82" dur="1" fill="hold">
                                          <p:stCondLst>
                                            <p:cond delay="0"/>
                                          </p:stCondLst>
                                        </p:cTn>
                                        <p:tgtEl>
                                          <p:spTgt spid="3">
                                            <p:txEl>
                                              <p:pRg st="10" end="10"/>
                                            </p:txEl>
                                          </p:spTgt>
                                        </p:tgtEl>
                                        <p:attrNameLst>
                                          <p:attrName>style.visibility</p:attrName>
                                        </p:attrNameLst>
                                      </p:cBhvr>
                                      <p:to>
                                        <p:strVal val="visible"/>
                                      </p:to>
                                    </p:set>
                                    <p:anim calcmode="lin" valueType="num">
                                      <p:cBhvr>
                                        <p:cTn id="83"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85"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nodeType="clickEffect">
                                  <p:stCondLst>
                                    <p:cond delay="0"/>
                                  </p:stCondLst>
                                  <p:iterate type="lt">
                                    <p:tmPct val="10000"/>
                                  </p:iterate>
                                  <p:childTnLst>
                                    <p:set>
                                      <p:cBhvr>
                                        <p:cTn id="91" dur="1" fill="hold">
                                          <p:stCondLst>
                                            <p:cond delay="0"/>
                                          </p:stCondLst>
                                        </p:cTn>
                                        <p:tgtEl>
                                          <p:spTgt spid="3">
                                            <p:txEl>
                                              <p:pRg st="11" end="11"/>
                                            </p:txEl>
                                          </p:spTgt>
                                        </p:tgtEl>
                                        <p:attrNameLst>
                                          <p:attrName>style.visibility</p:attrName>
                                        </p:attrNameLst>
                                      </p:cBhvr>
                                      <p:to>
                                        <p:strVal val="visible"/>
                                      </p:to>
                                    </p:set>
                                    <p:anim calcmode="lin" valueType="num">
                                      <p:cBhvr>
                                        <p:cTn id="92"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94"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267074" y="0"/>
            <a:ext cx="5475969" cy="6858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0" y="1030531"/>
            <a:ext cx="4717143" cy="4431921"/>
          </a:xfrm>
          <a:prstGeom prst="rect">
            <a:avLst/>
          </a:prstGeom>
          <a:noFill/>
          <a:ln w="9525">
            <a:noFill/>
            <a:miter lim="800000"/>
            <a:headEnd/>
            <a:tailEnd/>
          </a:ln>
          <a:effectLst/>
        </p:spPr>
      </p:pic>
      <p:sp>
        <p:nvSpPr>
          <p:cNvPr id="5" name="Rectangle 4"/>
          <p:cNvSpPr/>
          <p:nvPr/>
        </p:nvSpPr>
        <p:spPr>
          <a:xfrm>
            <a:off x="4847772" y="0"/>
            <a:ext cx="7344228" cy="440120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Ở điều kiện thường, potassium chloride là chất rắn vì:</a:t>
            </a:r>
          </a:p>
          <a:p>
            <a:r>
              <a:rPr lang="vi-VN" sz="2800" dirty="0">
                <a:solidFill>
                  <a:srgbClr val="FF00FF"/>
                </a:solidFill>
                <a:latin typeface="Times New Roman" pitchFamily="18" charset="0"/>
                <a:cs typeface="Times New Roman" pitchFamily="18" charset="0"/>
              </a:rPr>
              <a:t>Khi nguyên tử K (kim loại điển hình) kết hợp với nguyên tử Cl (phi kim điển hình) thì kim loại K sẽ cho electron tạo thành ion dương, nguyên tử Cl sẽ nhận electron tạo thành ion âm. Các ion dương và ion âm hút nhau tạo ra hợp chất ion là potassium chloride.</a:t>
            </a:r>
          </a:p>
          <a:p>
            <a:r>
              <a:rPr lang="vi-VN" sz="2800" dirty="0">
                <a:solidFill>
                  <a:srgbClr val="FF00FF"/>
                </a:solidFill>
                <a:latin typeface="Times New Roman" pitchFamily="18" charset="0"/>
                <a:cs typeface="Times New Roman" pitchFamily="18" charset="0"/>
              </a:rPr>
              <a:t>Các hợp chất ion đều là chất rắn ở điều kiện thường.</a:t>
            </a:r>
          </a:p>
        </p:txBody>
      </p:sp>
      <p:pic>
        <p:nvPicPr>
          <p:cNvPr id="13317" name="Picture 5" descr="KCl - Potassium Chloride salt substitute - Vegan | Shopee Philippines"/>
          <p:cNvPicPr>
            <a:picLocks noChangeAspect="1" noChangeArrowheads="1"/>
          </p:cNvPicPr>
          <p:nvPr/>
        </p:nvPicPr>
        <p:blipFill>
          <a:blip r:embed="rId4" cstate="print"/>
          <a:srcRect/>
          <a:stretch>
            <a:fillRect/>
          </a:stretch>
        </p:blipFill>
        <p:spPr bwMode="auto">
          <a:xfrm>
            <a:off x="6560457" y="3901168"/>
            <a:ext cx="2956832" cy="2956832"/>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1000" fill="hold"/>
                                        <p:tgtEl>
                                          <p:spTgt spid="13314"/>
                                        </p:tgtEl>
                                        <p:attrNameLst>
                                          <p:attrName>ppt_x</p:attrName>
                                        </p:attrNameLst>
                                      </p:cBhvr>
                                      <p:tavLst>
                                        <p:tav tm="0">
                                          <p:val>
                                            <p:strVal val="#ppt_x"/>
                                          </p:val>
                                        </p:tav>
                                        <p:tav tm="100000">
                                          <p:val>
                                            <p:strVal val="#ppt_x"/>
                                          </p:val>
                                        </p:tav>
                                      </p:tavLst>
                                    </p:anim>
                                    <p:anim calcmode="lin" valueType="num">
                                      <p:cBhvr additive="base">
                                        <p:cTn id="8" dur="10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13314"/>
                                        </p:tgtEl>
                                      </p:cBhvr>
                                    </p:animEffect>
                                    <p:set>
                                      <p:cBhvr>
                                        <p:cTn id="13" dur="1" fill="hold">
                                          <p:stCondLst>
                                            <p:cond delay="499"/>
                                          </p:stCondLst>
                                        </p:cTn>
                                        <p:tgtEl>
                                          <p:spTgt spid="13314"/>
                                        </p:tgtEl>
                                        <p:attrNameLst>
                                          <p:attrName>style.visibility</p:attrName>
                                        </p:attrNameLst>
                                      </p:cBhvr>
                                      <p:to>
                                        <p:strVal val="hidden"/>
                                      </p:to>
                                    </p:se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13315"/>
                                        </p:tgtEl>
                                        <p:attrNameLst>
                                          <p:attrName>style.visibility</p:attrName>
                                        </p:attrNameLst>
                                      </p:cBhvr>
                                      <p:to>
                                        <p:strVal val="visible"/>
                                      </p:to>
                                    </p:set>
                                    <p:anim calcmode="lin" valueType="num">
                                      <p:cBhvr>
                                        <p:cTn id="16" dur="1000" fill="hold"/>
                                        <p:tgtEl>
                                          <p:spTgt spid="13315"/>
                                        </p:tgtEl>
                                        <p:attrNameLst>
                                          <p:attrName>ppt_w</p:attrName>
                                        </p:attrNameLst>
                                      </p:cBhvr>
                                      <p:tavLst>
                                        <p:tav tm="0">
                                          <p:val>
                                            <p:fltVal val="0"/>
                                          </p:val>
                                        </p:tav>
                                        <p:tav tm="100000">
                                          <p:val>
                                            <p:strVal val="#ppt_w"/>
                                          </p:val>
                                        </p:tav>
                                      </p:tavLst>
                                    </p:anim>
                                    <p:anim calcmode="lin" valueType="num">
                                      <p:cBhvr>
                                        <p:cTn id="17" dur="1000" fill="hold"/>
                                        <p:tgtEl>
                                          <p:spTgt spid="13315"/>
                                        </p:tgtEl>
                                        <p:attrNameLst>
                                          <p:attrName>ppt_h</p:attrName>
                                        </p:attrNameLst>
                                      </p:cBhvr>
                                      <p:tavLst>
                                        <p:tav tm="0">
                                          <p:val>
                                            <p:fltVal val="0"/>
                                          </p:val>
                                        </p:tav>
                                        <p:tav tm="100000">
                                          <p:val>
                                            <p:strVal val="#ppt_h"/>
                                          </p:val>
                                        </p:tav>
                                      </p:tavLst>
                                    </p:anim>
                                    <p:anim calcmode="lin" valueType="num">
                                      <p:cBhvr>
                                        <p:cTn id="18" dur="1000" fill="hold"/>
                                        <p:tgtEl>
                                          <p:spTgt spid="13315"/>
                                        </p:tgtEl>
                                        <p:attrNameLst>
                                          <p:attrName>style.rotation</p:attrName>
                                        </p:attrNameLst>
                                      </p:cBhvr>
                                      <p:tavLst>
                                        <p:tav tm="0">
                                          <p:val>
                                            <p:fltVal val="90"/>
                                          </p:val>
                                        </p:tav>
                                        <p:tav tm="100000">
                                          <p:val>
                                            <p:fltVal val="0"/>
                                          </p:val>
                                        </p:tav>
                                      </p:tavLst>
                                    </p:anim>
                                    <p:animEffect transition="in" filter="fade">
                                      <p:cBhvr>
                                        <p:cTn id="19" dur="1000"/>
                                        <p:tgtEl>
                                          <p:spTgt spid="13315"/>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fade">
                                      <p:cBhvr>
                                        <p:cTn id="27" dur="1000"/>
                                        <p:tgtEl>
                                          <p:spTgt spid="5"/>
                                        </p:tgtEl>
                                      </p:cBhvr>
                                    </p:animEffect>
                                  </p:childTnLst>
                                </p:cTn>
                              </p:par>
                            </p:childTnLst>
                          </p:cTn>
                        </p:par>
                        <p:par>
                          <p:cTn id="28" fill="hold">
                            <p:stCondLst>
                              <p:cond delay="1000"/>
                            </p:stCondLst>
                            <p:childTnLst>
                              <p:par>
                                <p:cTn id="29" presetID="48" presetClass="entr" presetSubtype="0" accel="50000" fill="hold" nodeType="after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p:cTn id="31" dur="1000" fill="hold"/>
                                        <p:tgtEl>
                                          <p:spTgt spid="133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1331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13317"/>
                                        </p:tgtEl>
                                        <p:attrNameLst>
                                          <p:attrName>ppt_y</p:attrName>
                                        </p:attrNameLst>
                                      </p:cBhvr>
                                      <p:tavLst>
                                        <p:tav tm="0">
                                          <p:val>
                                            <p:strVal val="#ppt_y"/>
                                          </p:val>
                                        </p:tav>
                                        <p:tav tm="100000">
                                          <p:val>
                                            <p:strVal val="#ppt_y"/>
                                          </p:val>
                                        </p:tav>
                                      </p:tavLst>
                                    </p:anim>
                                    <p:animEffect transition="in" filter="fade">
                                      <p:cBhvr>
                                        <p:cTn id="34"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0" y="362850"/>
            <a:ext cx="12163448" cy="618308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a:p>
            <a:pPr algn="l"/>
            <a:r>
              <a:rPr lang="en-US" sz="2800" b="1" dirty="0">
                <a:solidFill>
                  <a:srgbClr val="0000FF"/>
                </a:solidFill>
                <a:latin typeface="Times New Roman" pitchFamily="18" charset="0"/>
                <a:cs typeface="Times New Roman" pitchFamily="18" charset="0"/>
              </a:rPr>
              <a:t>II. LIÊN KẾT ION:</a:t>
            </a:r>
          </a:p>
          <a:p>
            <a:pPr marL="457200" indent="-457200" algn="just">
              <a:spcAft>
                <a:spcPts val="600"/>
              </a:spcAft>
            </a:pPr>
            <a:r>
              <a:rPr lang="en-US" sz="2800" b="1" dirty="0">
                <a:solidFill>
                  <a:srgbClr val="0000FF"/>
                </a:solidFill>
                <a:latin typeface="Times New Roman" pitchFamily="18" charset="0"/>
                <a:cs typeface="Times New Roman" pitchFamily="18" charset="0"/>
              </a:rPr>
              <a:t>III. LIÊN KẾT CỘNG HÓA TRỊ:</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741679" y="-1"/>
            <a:ext cx="9413371" cy="685800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2"/>
          <a:srcRect/>
          <a:stretch>
            <a:fillRect/>
          </a:stretch>
        </p:blipFill>
        <p:spPr bwMode="auto">
          <a:xfrm>
            <a:off x="2141538" y="87084"/>
            <a:ext cx="8338384" cy="261007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0" y="2496229"/>
            <a:ext cx="6016625" cy="3891487"/>
          </a:xfrm>
          <a:prstGeom prst="rect">
            <a:avLst/>
          </a:prstGeom>
          <a:noFill/>
          <a:ln w="9525">
            <a:noFill/>
            <a:miter lim="800000"/>
            <a:headEnd/>
            <a:tailEnd/>
          </a:ln>
          <a:effectLst/>
        </p:spPr>
      </p:pic>
      <p:sp>
        <p:nvSpPr>
          <p:cNvPr id="5" name="Rectangle 4"/>
          <p:cNvSpPr/>
          <p:nvPr/>
        </p:nvSpPr>
        <p:spPr>
          <a:xfrm>
            <a:off x="6096000" y="2662535"/>
            <a:ext cx="6096000" cy="1815882"/>
          </a:xfrm>
          <a:prstGeom prst="rect">
            <a:avLst/>
          </a:prstGeom>
        </p:spPr>
        <p:txBody>
          <a:bodyPr>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hydrogen </a:t>
            </a:r>
            <a:r>
              <a:rPr lang="en-US" sz="2800" dirty="0" err="1">
                <a:solidFill>
                  <a:srgbClr val="FF00FF"/>
                </a:solidFill>
                <a:latin typeface="Times New Roman" pitchFamily="18" charset="0"/>
                <a:cs typeface="Times New Roman" pitchFamily="18" charset="0"/>
              </a:rPr>
              <a:t>gồm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hai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H, </a:t>
            </a:r>
            <a:r>
              <a:rPr lang="en-US" sz="2800" dirty="0" err="1">
                <a:solidFill>
                  <a:srgbClr val="FF00FF"/>
                </a:solidFill>
                <a:latin typeface="Times New Roman" pitchFamily="18" charset="0"/>
                <a:cs typeface="Times New Roman" pitchFamily="18" charset="0"/>
              </a:rPr>
              <a:t>mỗi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H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2 electron ở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vỏ</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Giống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vỏ</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hiếm</a:t>
            </a:r>
            <a:r>
              <a:rPr lang="en-US" sz="2800" dirty="0">
                <a:solidFill>
                  <a:srgbClr val="FF00FF"/>
                </a:solidFill>
                <a:latin typeface="Times New Roman" pitchFamily="18" charset="0"/>
                <a:cs typeface="Times New Roman" pitchFamily="18" charset="0"/>
              </a:rPr>
              <a:t> Helium.</a:t>
            </a:r>
          </a:p>
        </p:txBody>
      </p:sp>
      <p:pic>
        <p:nvPicPr>
          <p:cNvPr id="6147" name="Picture 3"/>
          <p:cNvPicPr>
            <a:picLocks noChangeAspect="1" noChangeArrowheads="1"/>
          </p:cNvPicPr>
          <p:nvPr/>
        </p:nvPicPr>
        <p:blipFill>
          <a:blip r:embed="rId4"/>
          <a:srcRect/>
          <a:stretch>
            <a:fillRect/>
          </a:stretch>
        </p:blipFill>
        <p:spPr bwMode="auto">
          <a:xfrm>
            <a:off x="2960914" y="0"/>
            <a:ext cx="6313714" cy="683743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1000" fill="hold"/>
                                        <p:tgtEl>
                                          <p:spTgt spid="6147"/>
                                        </p:tgtEl>
                                        <p:attrNameLst>
                                          <p:attrName>ppt_w</p:attrName>
                                        </p:attrNameLst>
                                      </p:cBhvr>
                                      <p:tavLst>
                                        <p:tav tm="0">
                                          <p:val>
                                            <p:fltVal val="0"/>
                                          </p:val>
                                        </p:tav>
                                        <p:tav tm="100000">
                                          <p:val>
                                            <p:strVal val="#ppt_w"/>
                                          </p:val>
                                        </p:tav>
                                      </p:tavLst>
                                    </p:anim>
                                    <p:anim calcmode="lin" valueType="num">
                                      <p:cBhvr>
                                        <p:cTn id="22" dur="1000" fill="hold"/>
                                        <p:tgtEl>
                                          <p:spTgt spid="6147"/>
                                        </p:tgtEl>
                                        <p:attrNameLst>
                                          <p:attrName>ppt_h</p:attrName>
                                        </p:attrNameLst>
                                      </p:cBhvr>
                                      <p:tavLst>
                                        <p:tav tm="0">
                                          <p:val>
                                            <p:fltVal val="0"/>
                                          </p:val>
                                        </p:tav>
                                        <p:tav tm="100000">
                                          <p:val>
                                            <p:strVal val="#ppt_h"/>
                                          </p:val>
                                        </p:tav>
                                      </p:tavLst>
                                    </p:anim>
                                    <p:anim calcmode="lin" valueType="num">
                                      <p:cBhvr>
                                        <p:cTn id="23"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147"/>
                                        </p:tgtEl>
                                        <p:attrNameLst>
                                          <p:attrName>ppt_y</p:attrName>
                                        </p:attrNameLst>
                                      </p:cBhvr>
                                      <p:tavLst>
                                        <p:tav tm="0" fmla="#ppt_y+(sin(-2*pi*(1-$))*-#ppt_x+cos(-2*pi*(1-$))*(1-#ppt_y))*(1-$)">
                                          <p:val>
                                            <p:fltVal val="0"/>
                                          </p:val>
                                        </p:tav>
                                        <p:tav tm="100000">
                                          <p:val>
                                            <p:fltVal val="1"/>
                                          </p:val>
                                        </p:tav>
                                      </p:tavLst>
                                    </p:anim>
                                  </p:childTnLst>
                                </p:cTn>
                              </p:par>
                              <p:par>
                                <p:cTn id="25" presetID="4" presetClass="exit" presetSubtype="16" fill="hold" nodeType="withEffect">
                                  <p:stCondLst>
                                    <p:cond delay="0"/>
                                  </p:stCondLst>
                                  <p:childTnLst>
                                    <p:animEffect transition="out" filter="box(in)">
                                      <p:cBhvr>
                                        <p:cTn id="26" dur="500"/>
                                        <p:tgtEl>
                                          <p:spTgt spid="6145"/>
                                        </p:tgtEl>
                                      </p:cBhvr>
                                    </p:animEffect>
                                    <p:set>
                                      <p:cBhvr>
                                        <p:cTn id="27" dur="1" fill="hold">
                                          <p:stCondLst>
                                            <p:cond delay="499"/>
                                          </p:stCondLst>
                                        </p:cTn>
                                        <p:tgtEl>
                                          <p:spTgt spid="6145"/>
                                        </p:tgtEl>
                                        <p:attrNameLst>
                                          <p:attrName>style.visibility</p:attrName>
                                        </p:attrNameLst>
                                      </p:cBhvr>
                                      <p:to>
                                        <p:strVal val="hidden"/>
                                      </p:to>
                                    </p:set>
                                  </p:childTnLst>
                                </p:cTn>
                              </p:par>
                              <p:par>
                                <p:cTn id="28" presetID="4" presetClass="exit" presetSubtype="16" fill="hold" nodeType="withEffect">
                                  <p:stCondLst>
                                    <p:cond delay="0"/>
                                  </p:stCondLst>
                                  <p:iterate type="lt">
                                    <p:tmPct val="0"/>
                                  </p:iterate>
                                  <p:childTnLst>
                                    <p:animEffect transition="out" filter="box(in)">
                                      <p:cBhvr>
                                        <p:cTn id="29" dur="500"/>
                                        <p:tgtEl>
                                          <p:spTgt spid="6146"/>
                                        </p:tgtEl>
                                      </p:cBhvr>
                                    </p:animEffect>
                                    <p:set>
                                      <p:cBhvr>
                                        <p:cTn id="30" dur="1" fill="hold">
                                          <p:stCondLst>
                                            <p:cond delay="499"/>
                                          </p:stCondLst>
                                        </p:cTn>
                                        <p:tgtEl>
                                          <p:spTgt spid="6146"/>
                                        </p:tgtEl>
                                        <p:attrNameLst>
                                          <p:attrName>style.visibility</p:attrName>
                                        </p:attrNameLst>
                                      </p:cBhvr>
                                      <p:to>
                                        <p:strVal val="hidden"/>
                                      </p:to>
                                    </p:set>
                                  </p:childTnLst>
                                </p:cTn>
                              </p:par>
                              <p:par>
                                <p:cTn id="31" presetID="8" presetClass="exit" presetSubtype="16" fill="hold" grpId="1" nodeType="withEffect">
                                  <p:stCondLst>
                                    <p:cond delay="0"/>
                                  </p:stCondLst>
                                  <p:childTnLst>
                                    <p:animEffect transition="out" filter="diamond(in)">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25600" y="0"/>
            <a:ext cx="8636000" cy="686037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10629" y="2662535"/>
            <a:ext cx="6981371"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t> </a:t>
            </a:r>
            <a:r>
              <a:rPr lang="vi-VN" sz="2800" dirty="0">
                <a:solidFill>
                  <a:srgbClr val="FF00FF"/>
                </a:solidFill>
                <a:latin typeface="Times New Roman" pitchFamily="18" charset="0"/>
                <a:cs typeface="Times New Roman" pitchFamily="18" charset="0"/>
              </a:rPr>
              <a:t>Trong phân tử nước, nguyên tử O có 8 electron lớp ngoài cùng tương tự như khí hiếm.</a:t>
            </a:r>
          </a:p>
          <a:p>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Mỗi nguyên tử H có 2 electron lớp ngoài cùng tương tự như khí hiếm helium</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a:srcRect/>
          <a:stretch>
            <a:fillRect/>
          </a:stretch>
        </p:blipFill>
        <p:spPr bwMode="auto">
          <a:xfrm>
            <a:off x="0" y="2365822"/>
            <a:ext cx="5203371" cy="3468914"/>
          </a:xfrm>
          <a:prstGeom prst="rect">
            <a:avLst/>
          </a:prstGeom>
          <a:noFill/>
          <a:ln w="9525">
            <a:noFill/>
            <a:miter lim="800000"/>
            <a:headEnd/>
            <a:tailEnd/>
          </a:ln>
          <a:effectLst/>
        </p:spPr>
      </p:pic>
      <p:pic>
        <p:nvPicPr>
          <p:cNvPr id="43011" name="Picture 3"/>
          <p:cNvPicPr>
            <a:picLocks noChangeAspect="1" noChangeArrowheads="1"/>
          </p:cNvPicPr>
          <p:nvPr/>
        </p:nvPicPr>
        <p:blipFill>
          <a:blip r:embed="rId3"/>
          <a:srcRect/>
          <a:stretch>
            <a:fillRect/>
          </a:stretch>
        </p:blipFill>
        <p:spPr bwMode="auto">
          <a:xfrm>
            <a:off x="2817585" y="0"/>
            <a:ext cx="6890855" cy="2786743"/>
          </a:xfrm>
          <a:prstGeom prst="rect">
            <a:avLst/>
          </a:prstGeom>
          <a:noFill/>
          <a:ln w="9525">
            <a:noFill/>
            <a:miter lim="800000"/>
            <a:headEnd/>
            <a:tailEnd/>
          </a:ln>
          <a:effectLst/>
        </p:spPr>
      </p:pic>
      <p:pic>
        <p:nvPicPr>
          <p:cNvPr id="43012" name="Picture 4"/>
          <p:cNvPicPr>
            <a:picLocks noChangeAspect="1" noChangeArrowheads="1"/>
          </p:cNvPicPr>
          <p:nvPr/>
        </p:nvPicPr>
        <p:blipFill>
          <a:blip r:embed="rId4"/>
          <a:srcRect/>
          <a:stretch>
            <a:fillRect/>
          </a:stretch>
        </p:blipFill>
        <p:spPr bwMode="auto">
          <a:xfrm>
            <a:off x="3813846" y="0"/>
            <a:ext cx="4981802" cy="682341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 calcmode="lin" valueType="num">
                                      <p:cBhvr>
                                        <p:cTn id="9" dur="1000" fill="hold"/>
                                        <p:tgtEl>
                                          <p:spTgt spid="43010"/>
                                        </p:tgtEl>
                                        <p:attrNameLst>
                                          <p:attrName>style.rotation</p:attrName>
                                        </p:attrNameLst>
                                      </p:cBhvr>
                                      <p:tavLst>
                                        <p:tav tm="0">
                                          <p:val>
                                            <p:fltVal val="90"/>
                                          </p:val>
                                        </p:tav>
                                        <p:tav tm="100000">
                                          <p:val>
                                            <p:fltVal val="0"/>
                                          </p:val>
                                        </p:tav>
                                      </p:tavLst>
                                    </p:anim>
                                    <p:animEffect transition="in" filter="fade">
                                      <p:cBhvr>
                                        <p:cTn id="10" dur="1000"/>
                                        <p:tgtEl>
                                          <p:spTgt spid="43010"/>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3012"/>
                                        </p:tgtEl>
                                        <p:attrNameLst>
                                          <p:attrName>style.visibility</p:attrName>
                                        </p:attrNameLst>
                                      </p:cBhvr>
                                      <p:to>
                                        <p:strVal val="visible"/>
                                      </p:to>
                                    </p:set>
                                    <p:anim calcmode="lin" valueType="num">
                                      <p:cBhvr>
                                        <p:cTn id="21" dur="500" fill="hold"/>
                                        <p:tgtEl>
                                          <p:spTgt spid="43012"/>
                                        </p:tgtEl>
                                        <p:attrNameLst>
                                          <p:attrName>ppt_w</p:attrName>
                                        </p:attrNameLst>
                                      </p:cBhvr>
                                      <p:tavLst>
                                        <p:tav tm="0">
                                          <p:val>
                                            <p:fltVal val="0"/>
                                          </p:val>
                                        </p:tav>
                                        <p:tav tm="100000">
                                          <p:val>
                                            <p:strVal val="#ppt_w"/>
                                          </p:val>
                                        </p:tav>
                                      </p:tavLst>
                                    </p:anim>
                                    <p:anim calcmode="lin" valueType="num">
                                      <p:cBhvr>
                                        <p:cTn id="22" dur="500" fill="hold"/>
                                        <p:tgtEl>
                                          <p:spTgt spid="43012"/>
                                        </p:tgtEl>
                                        <p:attrNameLst>
                                          <p:attrName>ppt_h</p:attrName>
                                        </p:attrNameLst>
                                      </p:cBhvr>
                                      <p:tavLst>
                                        <p:tav tm="0">
                                          <p:val>
                                            <p:strVal val="#ppt_h"/>
                                          </p:val>
                                        </p:tav>
                                        <p:tav tm="100000">
                                          <p:val>
                                            <p:strVal val="#ppt_h"/>
                                          </p:val>
                                        </p:tav>
                                      </p:tavLst>
                                    </p:anim>
                                  </p:childTnLst>
                                </p:cTn>
                              </p:par>
                              <p:par>
                                <p:cTn id="23" presetID="8" presetClass="exit" presetSubtype="16" fill="hold" grpId="1" nodeType="withEffect">
                                  <p:stCondLst>
                                    <p:cond delay="0"/>
                                  </p:stCondLst>
                                  <p:childTnLst>
                                    <p:animEffect transition="out" filter="diamond(in)">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53" presetClass="exit" presetSubtype="0" fill="hold" nodeType="withEffect">
                                  <p:stCondLst>
                                    <p:cond delay="0"/>
                                  </p:stCondLst>
                                  <p:childTnLst>
                                    <p:anim calcmode="lin" valueType="num">
                                      <p:cBhvr>
                                        <p:cTn id="27" dur="500"/>
                                        <p:tgtEl>
                                          <p:spTgt spid="43011"/>
                                        </p:tgtEl>
                                        <p:attrNameLst>
                                          <p:attrName>ppt_w</p:attrName>
                                        </p:attrNameLst>
                                      </p:cBhvr>
                                      <p:tavLst>
                                        <p:tav tm="0">
                                          <p:val>
                                            <p:strVal val="ppt_w"/>
                                          </p:val>
                                        </p:tav>
                                        <p:tav tm="100000">
                                          <p:val>
                                            <p:fltVal val="0"/>
                                          </p:val>
                                        </p:tav>
                                      </p:tavLst>
                                    </p:anim>
                                    <p:anim calcmode="lin" valueType="num">
                                      <p:cBhvr>
                                        <p:cTn id="28" dur="500"/>
                                        <p:tgtEl>
                                          <p:spTgt spid="43011"/>
                                        </p:tgtEl>
                                        <p:attrNameLst>
                                          <p:attrName>ppt_h</p:attrName>
                                        </p:attrNameLst>
                                      </p:cBhvr>
                                      <p:tavLst>
                                        <p:tav tm="0">
                                          <p:val>
                                            <p:strVal val="ppt_h"/>
                                          </p:val>
                                        </p:tav>
                                        <p:tav tm="100000">
                                          <p:val>
                                            <p:fltVal val="0"/>
                                          </p:val>
                                        </p:tav>
                                      </p:tavLst>
                                    </p:anim>
                                    <p:animEffect transition="out" filter="fade">
                                      <p:cBhvr>
                                        <p:cTn id="29" dur="500"/>
                                        <p:tgtEl>
                                          <p:spTgt spid="43011"/>
                                        </p:tgtEl>
                                      </p:cBhvr>
                                    </p:animEffect>
                                    <p:set>
                                      <p:cBhvr>
                                        <p:cTn id="30" dur="1" fill="hold">
                                          <p:stCondLst>
                                            <p:cond delay="499"/>
                                          </p:stCondLst>
                                        </p:cTn>
                                        <p:tgtEl>
                                          <p:spTgt spid="43011"/>
                                        </p:tgtEl>
                                        <p:attrNameLst>
                                          <p:attrName>style.visibility</p:attrName>
                                        </p:attrNameLst>
                                      </p:cBhvr>
                                      <p:to>
                                        <p:strVal val="hidden"/>
                                      </p:to>
                                    </p:set>
                                  </p:childTnLst>
                                </p:cTn>
                              </p:par>
                              <p:par>
                                <p:cTn id="31" presetID="53" presetClass="exit" presetSubtype="0" fill="hold" nodeType="withEffect">
                                  <p:stCondLst>
                                    <p:cond delay="0"/>
                                  </p:stCondLst>
                                  <p:iterate type="lt">
                                    <p:tmPct val="0"/>
                                  </p:iterate>
                                  <p:childTnLst>
                                    <p:anim calcmode="lin" valueType="num">
                                      <p:cBhvr>
                                        <p:cTn id="32" dur="500"/>
                                        <p:tgtEl>
                                          <p:spTgt spid="43010"/>
                                        </p:tgtEl>
                                        <p:attrNameLst>
                                          <p:attrName>ppt_w</p:attrName>
                                        </p:attrNameLst>
                                      </p:cBhvr>
                                      <p:tavLst>
                                        <p:tav tm="0">
                                          <p:val>
                                            <p:strVal val="ppt_w"/>
                                          </p:val>
                                        </p:tav>
                                        <p:tav tm="100000">
                                          <p:val>
                                            <p:fltVal val="0"/>
                                          </p:val>
                                        </p:tav>
                                      </p:tavLst>
                                    </p:anim>
                                    <p:anim calcmode="lin" valueType="num">
                                      <p:cBhvr>
                                        <p:cTn id="33" dur="500"/>
                                        <p:tgtEl>
                                          <p:spTgt spid="43010"/>
                                        </p:tgtEl>
                                        <p:attrNameLst>
                                          <p:attrName>ppt_h</p:attrName>
                                        </p:attrNameLst>
                                      </p:cBhvr>
                                      <p:tavLst>
                                        <p:tav tm="0">
                                          <p:val>
                                            <p:strVal val="ppt_h"/>
                                          </p:val>
                                        </p:tav>
                                        <p:tav tm="100000">
                                          <p:val>
                                            <p:fltVal val="0"/>
                                          </p:val>
                                        </p:tav>
                                      </p:tavLst>
                                    </p:anim>
                                    <p:animEffect transition="out" filter="fade">
                                      <p:cBhvr>
                                        <p:cTn id="34" dur="500"/>
                                        <p:tgtEl>
                                          <p:spTgt spid="43010"/>
                                        </p:tgtEl>
                                      </p:cBhvr>
                                    </p:animEffect>
                                    <p:set>
                                      <p:cBhvr>
                                        <p:cTn id="35" dur="1" fill="hold">
                                          <p:stCondLst>
                                            <p:cond delay="499"/>
                                          </p:stCondLst>
                                        </p:cTn>
                                        <p:tgtEl>
                                          <p:spTgt spid="43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99657" y="0"/>
            <a:ext cx="7024914" cy="407051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44582" y="4005947"/>
            <a:ext cx="10995867" cy="285205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10629" y="2662535"/>
            <a:ext cx="6981371"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carbonic (carbon dioxide),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C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4 electron </a:t>
            </a:r>
            <a:r>
              <a:rPr lang="en-US" sz="2800" dirty="0" err="1">
                <a:solidFill>
                  <a:srgbClr val="FF00FF"/>
                </a:solidFill>
                <a:latin typeface="Times New Roman" pitchFamily="18" charset="0"/>
                <a:cs typeface="Times New Roman" pitchFamily="18" charset="0"/>
              </a:rPr>
              <a:t>dùng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mỗi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O </a:t>
            </a:r>
            <a:r>
              <a:rPr lang="en-US" sz="2800" dirty="0" err="1">
                <a:solidFill>
                  <a:srgbClr val="FF00FF"/>
                </a:solidFill>
                <a:latin typeface="Times New Roman" pitchFamily="18" charset="0"/>
                <a:cs typeface="Times New Roman" pitchFamily="18" charset="0"/>
              </a:rPr>
              <a:t>góp</a:t>
            </a:r>
            <a:r>
              <a:rPr lang="en-US" sz="2800" dirty="0">
                <a:solidFill>
                  <a:srgbClr val="FF00FF"/>
                </a:solidFill>
                <a:latin typeface="Times New Roman" pitchFamily="18" charset="0"/>
                <a:cs typeface="Times New Roman" pitchFamily="18" charset="0"/>
              </a:rPr>
              <a:t> 2 electron).</a:t>
            </a:r>
            <a:endParaRPr lang="vi-VN" sz="2800" dirty="0">
              <a:solidFill>
                <a:srgbClr val="FF00FF"/>
              </a:solidFill>
              <a:latin typeface="Times New Roman" pitchFamily="18" charset="0"/>
              <a:cs typeface="Times New Roman" pitchFamily="18" charset="0"/>
            </a:endParaRPr>
          </a:p>
        </p:txBody>
      </p:sp>
      <p:pic>
        <p:nvPicPr>
          <p:cNvPr id="44034" name="Picture 2"/>
          <p:cNvPicPr>
            <a:picLocks noChangeAspect="1" noChangeArrowheads="1"/>
          </p:cNvPicPr>
          <p:nvPr/>
        </p:nvPicPr>
        <p:blipFill>
          <a:blip r:embed="rId2"/>
          <a:srcRect/>
          <a:stretch>
            <a:fillRect/>
          </a:stretch>
        </p:blipFill>
        <p:spPr bwMode="auto">
          <a:xfrm>
            <a:off x="1436914" y="0"/>
            <a:ext cx="9361714" cy="2452914"/>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0" y="2439083"/>
            <a:ext cx="5080000" cy="3683602"/>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3388177" y="1364342"/>
            <a:ext cx="5625194" cy="413929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1000" fill="hold"/>
                                        <p:tgtEl>
                                          <p:spTgt spid="440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403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4035"/>
                                        </p:tgtEl>
                                        <p:attrNameLst>
                                          <p:attrName>ppt_y</p:attrName>
                                        </p:attrNameLst>
                                      </p:cBhvr>
                                      <p:tavLst>
                                        <p:tav tm="0">
                                          <p:val>
                                            <p:strVal val="#ppt_y"/>
                                          </p:val>
                                        </p:tav>
                                        <p:tav tm="100000">
                                          <p:val>
                                            <p:strVal val="#ppt_y"/>
                                          </p:val>
                                        </p:tav>
                                      </p:tavLst>
                                    </p:anim>
                                    <p:animEffect transition="in" filter="fade">
                                      <p:cBhvr>
                                        <p:cTn id="10" dur="1000"/>
                                        <p:tgtEl>
                                          <p:spTgt spid="44035"/>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4036"/>
                                        </p:tgtEl>
                                        <p:attrNameLst>
                                          <p:attrName>style.visibility</p:attrName>
                                        </p:attrNameLst>
                                      </p:cBhvr>
                                      <p:to>
                                        <p:strVal val="visible"/>
                                      </p:to>
                                    </p:set>
                                    <p:anim calcmode="lin" valueType="num">
                                      <p:cBhvr>
                                        <p:cTn id="21" dur="500" fill="hold"/>
                                        <p:tgtEl>
                                          <p:spTgt spid="44036"/>
                                        </p:tgtEl>
                                        <p:attrNameLst>
                                          <p:attrName>ppt_w</p:attrName>
                                        </p:attrNameLst>
                                      </p:cBhvr>
                                      <p:tavLst>
                                        <p:tav tm="0">
                                          <p:val>
                                            <p:fltVal val="0"/>
                                          </p:val>
                                        </p:tav>
                                        <p:tav tm="100000">
                                          <p:val>
                                            <p:strVal val="#ppt_w"/>
                                          </p:val>
                                        </p:tav>
                                      </p:tavLst>
                                    </p:anim>
                                    <p:anim calcmode="lin" valueType="num">
                                      <p:cBhvr>
                                        <p:cTn id="22" dur="500" fill="hold"/>
                                        <p:tgtEl>
                                          <p:spTgt spid="44036"/>
                                        </p:tgtEl>
                                        <p:attrNameLst>
                                          <p:attrName>ppt_h</p:attrName>
                                        </p:attrNameLst>
                                      </p:cBhvr>
                                      <p:tavLst>
                                        <p:tav tm="0">
                                          <p:val>
                                            <p:strVal val="#ppt_h"/>
                                          </p:val>
                                        </p:tav>
                                        <p:tav tm="100000">
                                          <p:val>
                                            <p:strVal val="#ppt_h"/>
                                          </p:val>
                                        </p:tav>
                                      </p:tavLst>
                                    </p:anim>
                                  </p:childTnLst>
                                </p:cTn>
                              </p:par>
                              <p:par>
                                <p:cTn id="23" presetID="8" presetClass="exit" presetSubtype="16" fill="hold" grpId="1" nodeType="withEffect">
                                  <p:stCondLst>
                                    <p:cond delay="0"/>
                                  </p:stCondLst>
                                  <p:childTnLst>
                                    <p:animEffect transition="out" filter="diamond(in)">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4035"/>
                                        </p:tgtEl>
                                      </p:cBhvr>
                                    </p:animEffect>
                                    <p:set>
                                      <p:cBhvr>
                                        <p:cTn id="28" dur="1" fill="hold">
                                          <p:stCondLst>
                                            <p:cond delay="499"/>
                                          </p:stCondLst>
                                        </p:cTn>
                                        <p:tgtEl>
                                          <p:spTgt spid="4403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44034"/>
                                        </p:tgtEl>
                                      </p:cBhvr>
                                    </p:animEffect>
                                    <p:set>
                                      <p:cBhvr>
                                        <p:cTn id="31" dur="1" fill="hold">
                                          <p:stCondLst>
                                            <p:cond delay="499"/>
                                          </p:stCondLst>
                                        </p:cTn>
                                        <p:tgtEl>
                                          <p:spTgt spid="44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a:p>
            <a:pPr algn="l"/>
            <a:r>
              <a:rPr lang="en-US" sz="2800" b="1" dirty="0">
                <a:solidFill>
                  <a:srgbClr val="0000FF"/>
                </a:solidFill>
                <a:latin typeface="Times New Roman" pitchFamily="18" charset="0"/>
                <a:cs typeface="Times New Roman" pitchFamily="18" charset="0"/>
              </a:rPr>
              <a:t>II. LIÊN KẾT ION:</a:t>
            </a:r>
          </a:p>
          <a:p>
            <a:pPr marL="457200" indent="-457200" algn="just">
              <a:spcAft>
                <a:spcPts val="600"/>
              </a:spcAft>
            </a:pPr>
            <a:r>
              <a:rPr lang="en-US" sz="2800" b="1" dirty="0">
                <a:solidFill>
                  <a:srgbClr val="0000FF"/>
                </a:solidFill>
                <a:latin typeface="Times New Roman" pitchFamily="18" charset="0"/>
                <a:cs typeface="Times New Roman" pitchFamily="18" charset="0"/>
              </a:rPr>
              <a:t>III. LIÊN KẾT CỘNG HÓA TRỊ:</a:t>
            </a:r>
          </a:p>
          <a:p>
            <a:pPr marL="457200" indent="-457200" algn="just">
              <a:spcAft>
                <a:spcPts val="600"/>
              </a:spcAft>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bởi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đôi</a:t>
            </a:r>
            <a:r>
              <a:rPr lang="en-US" sz="2800" dirty="0">
                <a:solidFill>
                  <a:srgbClr val="0000FF"/>
                </a:solidFill>
                <a:latin typeface="Times New Roman" panose="02020603050405020304" pitchFamily="18" charset="0"/>
                <a:cs typeface="Times New Roman" panose="02020603050405020304" pitchFamily="18" charset="0"/>
              </a:rPr>
              <a:t> electron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giữa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nguyên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tử</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nhờ</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gọi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a:t>
            </a:r>
          </a:p>
          <a:p>
            <a:pPr marL="457200" indent="-457200" algn="just">
              <a:spcAft>
                <a:spcPts val="600"/>
              </a:spcAft>
            </a:pPr>
            <a:r>
              <a:rPr lang="en-US" sz="2800" dirty="0">
                <a:solidFill>
                  <a:srgbClr val="0000FF"/>
                </a:solidFill>
                <a:latin typeface="Times New Roman" panose="02020603050405020304" pitchFamily="18" charset="0"/>
                <a:cs typeface="Times New Roman" panose="02020603050405020304" pitchFamily="18" charset="0"/>
              </a:rPr>
              <a:t>- Ở </a:t>
            </a:r>
            <a:r>
              <a:rPr lang="en-US" sz="2800" dirty="0" err="1">
                <a:solidFill>
                  <a:srgbClr val="0000FF"/>
                </a:solidFill>
                <a:latin typeface="Times New Roman" panose="02020603050405020304" pitchFamily="18" charset="0"/>
                <a:cs typeface="Times New Roman" panose="02020603050405020304" pitchFamily="18" charset="0"/>
              </a:rPr>
              <a:t>điều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tồn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tại</a:t>
            </a:r>
            <a:r>
              <a:rPr lang="en-US" sz="2800" dirty="0">
                <a:solidFill>
                  <a:srgbClr val="0000FF"/>
                </a:solidFill>
                <a:latin typeface="Times New Roman" panose="02020603050405020304" pitchFamily="18" charset="0"/>
                <a:cs typeface="Times New Roman" panose="02020603050405020304" pitchFamily="18" charset="0"/>
              </a:rPr>
              <a:t> ở </a:t>
            </a:r>
            <a:r>
              <a:rPr lang="en-US" sz="2800" dirty="0" err="1">
                <a:solidFill>
                  <a:srgbClr val="0000FF"/>
                </a:solidFill>
                <a:latin typeface="Times New Roman" panose="02020603050405020304" pitchFamily="18" charset="0"/>
                <a:cs typeface="Times New Roman" panose="02020603050405020304" pitchFamily="18" charset="0"/>
              </a:rPr>
              <a:t>cả</a:t>
            </a:r>
            <a:r>
              <a:rPr lang="en-US" sz="2800" dirty="0">
                <a:solidFill>
                  <a:srgbClr val="0000FF"/>
                </a:solidFill>
                <a:latin typeface="Times New Roman" panose="02020603050405020304" pitchFamily="18" charset="0"/>
                <a:cs typeface="Times New Roman" panose="02020603050405020304" pitchFamily="18" charset="0"/>
              </a:rPr>
              <a:t> 3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rắn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ăn</a:t>
            </a:r>
            <a:r>
              <a:rPr lang="en-US" sz="2800" dirty="0">
                <a:solidFill>
                  <a:srgbClr val="0000FF"/>
                </a:solidFill>
                <a:latin typeface="Times New Roman" panose="02020603050405020304" pitchFamily="18" charset="0"/>
                <a:cs typeface="Times New Roman" panose="02020603050405020304" pitchFamily="18" charset="0"/>
              </a:rPr>
              <a:t>, iodine,…),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lỏng</a:t>
            </a:r>
            <a:r>
              <a:rPr lang="en-US" sz="2800" dirty="0">
                <a:solidFill>
                  <a:srgbClr val="0000FF"/>
                </a:solidFill>
                <a:latin typeface="Times New Roman" panose="02020603050405020304" pitchFamily="18" charset="0"/>
                <a:cs typeface="Times New Roman" panose="02020603050405020304" pitchFamily="18" charset="0"/>
              </a:rPr>
              <a:t> (bromine, ethanol,…),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khí</a:t>
            </a:r>
            <a:r>
              <a:rPr lang="en-US" sz="2800" dirty="0">
                <a:solidFill>
                  <a:srgbClr val="0000FF"/>
                </a:solidFill>
                <a:latin typeface="Times New Roman" panose="02020603050405020304" pitchFamily="18" charset="0"/>
                <a:cs typeface="Times New Roman" panose="02020603050405020304" pitchFamily="18" charset="0"/>
              </a:rPr>
              <a:t> (oxygen, nitrogen, carbon dioxide,…).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nhiệt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chảy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Nhiều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hóa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dẫn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ăn</a:t>
            </a:r>
            <a:r>
              <a:rPr lang="en-US" sz="2800" dirty="0">
                <a:solidFill>
                  <a:srgbClr val="0000FF"/>
                </a:solidFill>
                <a:latin typeface="Times New Roman" panose="02020603050405020304" pitchFamily="18" charset="0"/>
                <a:cs typeface="Times New Roman" panose="02020603050405020304" pitchFamily="18" charset="0"/>
              </a:rPr>
              <a:t>, ethanol,…)</a:t>
            </a:r>
          </a:p>
          <a:p>
            <a:pPr marL="457200" indent="-457200" algn="just">
              <a:spcAft>
                <a:spcPts val="600"/>
              </a:spcAft>
            </a:pP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lgn="just">
              <a:spcAft>
                <a:spcPts val="600"/>
              </a:spcAft>
            </a:pP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4992914" cy="6862407"/>
          </a:xfrm>
          <a:prstGeom prst="rect">
            <a:avLst/>
          </a:prstGeom>
          <a:noFill/>
          <a:ln w="9525">
            <a:noFill/>
            <a:miter lim="800000"/>
            <a:headEnd/>
            <a:tailEnd/>
          </a:ln>
          <a:effectLst/>
        </p:spPr>
      </p:pic>
      <p:sp>
        <p:nvSpPr>
          <p:cNvPr id="5" name="Rectangle 4"/>
          <p:cNvSpPr/>
          <p:nvPr/>
        </p:nvSpPr>
        <p:spPr>
          <a:xfrm>
            <a:off x="4978400" y="1494948"/>
            <a:ext cx="7010400"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a) Nước tinh khiết chỉ gồm các phân tử </a:t>
            </a:r>
            <a:r>
              <a:rPr lang="en-US" sz="2800" dirty="0" err="1">
                <a:solidFill>
                  <a:srgbClr val="FF00FF"/>
                </a:solidFill>
                <a:latin typeface="Times New Roman" pitchFamily="18" charset="0"/>
                <a:cs typeface="Times New Roman" pitchFamily="18" charset="0"/>
              </a:rPr>
              <a:t>nước</a:t>
            </a:r>
            <a:r>
              <a:rPr lang="vi-VN" sz="2800" dirty="0">
                <a:solidFill>
                  <a:srgbClr val="FF00FF"/>
                </a:solidFill>
                <a:latin typeface="Times New Roman" pitchFamily="18" charset="0"/>
                <a:cs typeface="Times New Roman" pitchFamily="18" charset="0"/>
              </a:rPr>
              <a:t>. Mà </a:t>
            </a:r>
            <a:r>
              <a:rPr lang="en-US" sz="2800" dirty="0" err="1">
                <a:solidFill>
                  <a:srgbClr val="FF00FF"/>
                </a:solidFill>
                <a:latin typeface="Times New Roman" pitchFamily="18" charset="0"/>
                <a:cs typeface="Times New Roman" pitchFamily="18" charset="0"/>
              </a:rPr>
              <a:t>nước</a:t>
            </a:r>
            <a:r>
              <a:rPr lang="vi-VN" sz="2800" dirty="0">
                <a:solidFill>
                  <a:srgbClr val="FF00FF"/>
                </a:solidFill>
                <a:latin typeface="Times New Roman" pitchFamily="18" charset="0"/>
                <a:cs typeface="Times New Roman" pitchFamily="18" charset="0"/>
              </a:rPr>
              <a:t> là chất cộng hóa trị nên dẫn điện kém. Trong nước biển, ngoài </a:t>
            </a:r>
            <a:r>
              <a:rPr lang="en-US" sz="2800" dirty="0" err="1">
                <a:solidFill>
                  <a:srgbClr val="FF00FF"/>
                </a:solidFill>
                <a:latin typeface="Times New Roman" pitchFamily="18" charset="0"/>
                <a:cs typeface="Times New Roman" pitchFamily="18" charset="0"/>
              </a:rPr>
              <a:t>nước</a:t>
            </a:r>
            <a:r>
              <a:rPr lang="vi-VN" sz="2800" dirty="0">
                <a:solidFill>
                  <a:srgbClr val="FF00FF"/>
                </a:solidFill>
                <a:latin typeface="Times New Roman" pitchFamily="18" charset="0"/>
                <a:cs typeface="Times New Roman" pitchFamily="18" charset="0"/>
              </a:rPr>
              <a:t> còn có các muối, phổ biến nhất là sodium chloride. </a:t>
            </a:r>
            <a:r>
              <a:rPr lang="en-US" sz="2800" dirty="0">
                <a:solidFill>
                  <a:srgbClr val="FF00FF"/>
                </a:solidFill>
                <a:latin typeface="Times New Roman" pitchFamily="18" charset="0"/>
                <a:cs typeface="Times New Roman" pitchFamily="18" charset="0"/>
              </a:rPr>
              <a:t>S</a:t>
            </a:r>
            <a:r>
              <a:rPr lang="vi-VN" sz="2800" dirty="0">
                <a:solidFill>
                  <a:srgbClr val="FF00FF"/>
                </a:solidFill>
                <a:latin typeface="Times New Roman" pitchFamily="18" charset="0"/>
                <a:cs typeface="Times New Roman" pitchFamily="18" charset="0"/>
              </a:rPr>
              <a:t>odium chloride là </a:t>
            </a:r>
            <a:r>
              <a:rPr lang="en-US" sz="2800" dirty="0" err="1">
                <a:solidFill>
                  <a:srgbClr val="FF00FF"/>
                </a:solidFill>
                <a:latin typeface="Times New Roman" pitchFamily="18" charset="0"/>
                <a:cs typeface="Times New Roman" pitchFamily="18" charset="0"/>
              </a:rPr>
              <a:t>hợp</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chất ion nên khi sodium chloride tan trong nước tạo dung dịch dẫn được điện.</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5021944" y="4818720"/>
            <a:ext cx="6937829"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b) Đường ăn là hợp chất cộng hóa trị nên có nhiệt độ nóng chảy thấp. Muối ăn là hợp chất ion nên có nhiệt độ nóng chảy cao.</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57199" y="807719"/>
          <a:ext cx="11284857" cy="4751251"/>
        </p:xfrm>
        <a:graphic>
          <a:graphicData uri="http://schemas.openxmlformats.org/drawingml/2006/table">
            <a:tbl>
              <a:tblPr/>
              <a:tblGrid>
                <a:gridCol w="3761619">
                  <a:extLst>
                    <a:ext uri="{9D8B030D-6E8A-4147-A177-3AD203B41FA5}">
                      <a16:colId xmlns:a16="http://schemas.microsoft.com/office/drawing/2014/main" val="20000"/>
                    </a:ext>
                  </a:extLst>
                </a:gridCol>
                <a:gridCol w="3761619">
                  <a:extLst>
                    <a:ext uri="{9D8B030D-6E8A-4147-A177-3AD203B41FA5}">
                      <a16:colId xmlns:a16="http://schemas.microsoft.com/office/drawing/2014/main" val="20001"/>
                    </a:ext>
                  </a:extLst>
                </a:gridCol>
                <a:gridCol w="3761619">
                  <a:extLst>
                    <a:ext uri="{9D8B030D-6E8A-4147-A177-3AD203B41FA5}">
                      <a16:colId xmlns:a16="http://schemas.microsoft.com/office/drawing/2014/main" val="20002"/>
                    </a:ext>
                  </a:extLst>
                </a:gridCol>
              </a:tblGrid>
              <a:tr h="723016">
                <a:tc>
                  <a:txBody>
                    <a:bodyPr/>
                    <a:lstStyle/>
                    <a:p>
                      <a:pPr algn="ctr" fontAlgn="t"/>
                      <a:r>
                        <a:rPr lang="en-US" sz="2800" b="1" dirty="0" err="1">
                          <a:solidFill>
                            <a:srgbClr val="000000"/>
                          </a:solidFill>
                          <a:latin typeface="Times New Roman" pitchFamily="18" charset="0"/>
                          <a:cs typeface="Times New Roman" pitchFamily="18" charset="0"/>
                        </a:rPr>
                        <a:t>Tính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chất</a:t>
                      </a:r>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b="1" dirty="0" err="1">
                          <a:solidFill>
                            <a:srgbClr val="000000"/>
                          </a:solidFill>
                          <a:latin typeface="Times New Roman" pitchFamily="18" charset="0"/>
                          <a:cs typeface="Times New Roman" pitchFamily="18" charset="0"/>
                        </a:rPr>
                        <a:t>Chất</a:t>
                      </a:r>
                      <a:r>
                        <a:rPr lang="en-US" sz="2800" b="1" dirty="0">
                          <a:solidFill>
                            <a:srgbClr val="000000"/>
                          </a:solidFill>
                          <a:latin typeface="Times New Roman" pitchFamily="18" charset="0"/>
                          <a:cs typeface="Times New Roman" pitchFamily="18" charset="0"/>
                        </a:rPr>
                        <a:t> ion</a:t>
                      </a:r>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800" b="1" dirty="0" err="1">
                          <a:solidFill>
                            <a:srgbClr val="000000"/>
                          </a:solidFill>
                          <a:latin typeface="Times New Roman" pitchFamily="18" charset="0"/>
                          <a:cs typeface="Times New Roman" pitchFamily="18" charset="0"/>
                        </a:rPr>
                        <a:t>Chất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cộng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hóa</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trị</a:t>
                      </a:r>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187813">
                <a:tc>
                  <a:txBody>
                    <a:bodyPr/>
                    <a:lstStyle/>
                    <a:p>
                      <a:pPr algn="ctr" fontAlgn="t"/>
                      <a:r>
                        <a:rPr lang="vi-VN" sz="2800" b="1" dirty="0">
                          <a:solidFill>
                            <a:srgbClr val="000000"/>
                          </a:solidFill>
                          <a:latin typeface="Times New Roman" pitchFamily="18" charset="0"/>
                          <a:cs typeface="Times New Roman" pitchFamily="18" charset="0"/>
                        </a:rPr>
                        <a:t>Trạng thái (ở điều kiện thường)</a:t>
                      </a:r>
                      <a:endParaRPr lang="vi-VN"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1187813">
                <a:tc>
                  <a:txBody>
                    <a:bodyPr/>
                    <a:lstStyle/>
                    <a:p>
                      <a:pPr algn="ctr" fontAlgn="t"/>
                      <a:r>
                        <a:rPr lang="vi-VN" sz="2800" b="1">
                          <a:solidFill>
                            <a:srgbClr val="000000"/>
                          </a:solidFill>
                          <a:latin typeface="Times New Roman" pitchFamily="18" charset="0"/>
                          <a:cs typeface="Times New Roman" pitchFamily="18" charset="0"/>
                        </a:rPr>
                        <a:t>Nhiệt độ sôi, nhiệt độ nóng chảy</a:t>
                      </a:r>
                      <a:endParaRPr lang="vi-VN" sz="280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en-US"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1652609">
                <a:tc>
                  <a:txBody>
                    <a:bodyPr/>
                    <a:lstStyle/>
                    <a:p>
                      <a:pPr algn="ctr" fontAlgn="t"/>
                      <a:endParaRPr lang="en-US" sz="2800" b="1" dirty="0">
                        <a:solidFill>
                          <a:srgbClr val="000000"/>
                        </a:solidFill>
                        <a:latin typeface="Times New Roman" pitchFamily="18" charset="0"/>
                        <a:cs typeface="Times New Roman" pitchFamily="18" charset="0"/>
                      </a:endParaRPr>
                    </a:p>
                    <a:p>
                      <a:pPr algn="ctr" fontAlgn="t"/>
                      <a:r>
                        <a:rPr lang="vi-VN" sz="2800" b="1" dirty="0">
                          <a:solidFill>
                            <a:srgbClr val="000000"/>
                          </a:solidFill>
                          <a:latin typeface="Times New Roman" pitchFamily="18" charset="0"/>
                          <a:cs typeface="Times New Roman" pitchFamily="18" charset="0"/>
                        </a:rPr>
                        <a:t>Dẫn điện</a:t>
                      </a:r>
                      <a:endParaRPr lang="vi-VN"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vi-VN"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endParaRPr lang="vi-VN" sz="2800" dirty="0">
                        <a:solidFill>
                          <a:srgbClr val="000000"/>
                        </a:solidFill>
                        <a:latin typeface="Times New Roman" pitchFamily="18" charset="0"/>
                        <a:cs typeface="Times New Roman" pitchFamily="18"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51"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charset="0"/>
                <a:cs typeface="Arial" charset="0"/>
              </a:rPr>
            </a:br>
            <a:endParaRPr kumimoji="0" lang="en-US" sz="1800" b="0" i="0" u="none" strike="noStrike" cap="none" normalizeH="0" baseline="0">
              <a:ln>
                <a:noFill/>
              </a:ln>
              <a:solidFill>
                <a:schemeClr val="tx1"/>
              </a:solidFill>
              <a:effectLst/>
              <a:latin typeface="Arial" charset="0"/>
              <a:cs typeface="Arial" charset="0"/>
            </a:endParaRPr>
          </a:p>
        </p:txBody>
      </p:sp>
      <p:sp>
        <p:nvSpPr>
          <p:cNvPr id="8" name="TextBox 7"/>
          <p:cNvSpPr txBox="1"/>
          <p:nvPr/>
        </p:nvSpPr>
        <p:spPr>
          <a:xfrm>
            <a:off x="0" y="116112"/>
            <a:ext cx="12192000" cy="523220"/>
          </a:xfrm>
          <a:prstGeom prst="rect">
            <a:avLst/>
          </a:prstGeom>
          <a:noFill/>
        </p:spPr>
        <p:txBody>
          <a:bodyPr wrap="square" rtlCol="0">
            <a:spAutoFit/>
          </a:bodyPr>
          <a:lstStyle/>
          <a:p>
            <a:pPr algn="ctr"/>
            <a:r>
              <a:rPr lang="en-US" sz="2800" dirty="0">
                <a:solidFill>
                  <a:srgbClr val="FF0000"/>
                </a:solidFill>
                <a:latin typeface="Times New Roman" pitchFamily="18" charset="0"/>
                <a:cs typeface="Times New Roman" pitchFamily="18" charset="0"/>
              </a:rPr>
              <a:t>So </a:t>
            </a:r>
            <a:r>
              <a:rPr lang="en-US" sz="2800" dirty="0" err="1">
                <a:solidFill>
                  <a:srgbClr val="FF0000"/>
                </a:solidFill>
                <a:latin typeface="Times New Roman" pitchFamily="18" charset="0"/>
                <a:cs typeface="Times New Roman" pitchFamily="18" charset="0"/>
              </a:rPr>
              <a:t>sánh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hóa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chất</a:t>
            </a:r>
            <a:r>
              <a:rPr lang="en-US" sz="2800" dirty="0">
                <a:solidFill>
                  <a:srgbClr val="FF0000"/>
                </a:solidFill>
                <a:latin typeface="Times New Roman" pitchFamily="18" charset="0"/>
                <a:cs typeface="Times New Roman" pitchFamily="18" charset="0"/>
              </a:rPr>
              <a:t> ion?</a:t>
            </a:r>
          </a:p>
        </p:txBody>
      </p:sp>
      <p:sp>
        <p:nvSpPr>
          <p:cNvPr id="9" name="TextBox 8"/>
          <p:cNvSpPr txBox="1"/>
          <p:nvPr/>
        </p:nvSpPr>
        <p:spPr>
          <a:xfrm>
            <a:off x="4354286" y="1857826"/>
            <a:ext cx="3541485"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rắn</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7997371" y="1857824"/>
            <a:ext cx="3846286"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Cả</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ba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rắn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lỏng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a:t>
            </a:r>
          </a:p>
        </p:txBody>
      </p:sp>
      <p:sp>
        <p:nvSpPr>
          <p:cNvPr id="11" name="TextBox 10"/>
          <p:cNvSpPr txBox="1"/>
          <p:nvPr/>
        </p:nvSpPr>
        <p:spPr>
          <a:xfrm>
            <a:off x="4223657" y="3048000"/>
            <a:ext cx="3773714"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Cao</a:t>
            </a:r>
          </a:p>
        </p:txBody>
      </p:sp>
      <p:sp>
        <p:nvSpPr>
          <p:cNvPr id="12" name="TextBox 11"/>
          <p:cNvSpPr txBox="1"/>
          <p:nvPr/>
        </p:nvSpPr>
        <p:spPr>
          <a:xfrm>
            <a:off x="7982857" y="3004458"/>
            <a:ext cx="3701143" cy="523220"/>
          </a:xfrm>
          <a:prstGeom prst="rect">
            <a:avLst/>
          </a:prstGeom>
          <a:no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Thấp</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4209143" y="4165600"/>
            <a:ext cx="3773714" cy="954107"/>
          </a:xfrm>
          <a:prstGeom prst="rect">
            <a:avLst/>
          </a:prstGeom>
          <a:noFill/>
        </p:spPr>
        <p:txBody>
          <a:bodyPr wrap="square" rtlCol="0">
            <a:spAutoFit/>
          </a:bodyPr>
          <a:lstStyle/>
          <a:p>
            <a:pPr algn="ctr"/>
            <a:r>
              <a:rPr lang="vi-VN" sz="2800" dirty="0">
                <a:solidFill>
                  <a:srgbClr val="FF00FF"/>
                </a:solidFill>
                <a:latin typeface="Times New Roman" pitchFamily="18" charset="0"/>
                <a:cs typeface="Times New Roman" pitchFamily="18" charset="0"/>
              </a:rPr>
              <a:t>Tan trong nước tạo dung dịch dẫn được điện</a:t>
            </a:r>
          </a:p>
        </p:txBody>
      </p:sp>
      <p:sp>
        <p:nvSpPr>
          <p:cNvPr id="14" name="TextBox 13"/>
          <p:cNvSpPr txBox="1"/>
          <p:nvPr/>
        </p:nvSpPr>
        <p:spPr>
          <a:xfrm>
            <a:off x="7997372" y="4049486"/>
            <a:ext cx="3744685" cy="1384995"/>
          </a:xfrm>
          <a:prstGeom prst="rect">
            <a:avLst/>
          </a:prstGeom>
          <a:noFill/>
        </p:spPr>
        <p:txBody>
          <a:bodyPr wrap="square" rtlCol="0">
            <a:spAutoFit/>
          </a:bodyPr>
          <a:lstStyle/>
          <a:p>
            <a:pPr algn="ctr"/>
            <a:r>
              <a:rPr lang="vi-VN" sz="2800" dirty="0">
                <a:solidFill>
                  <a:srgbClr val="FF00FF"/>
                </a:solidFill>
                <a:latin typeface="Times New Roman" pitchFamily="18" charset="0"/>
                <a:cs typeface="Times New Roman" pitchFamily="18" charset="0"/>
              </a:rPr>
              <a:t>Nhiều chất không dẫn điện (đường ăn, ethanol,…)</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Righ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trips(down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trips(downRigh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Righ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trips(downRigh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1262743" y="-24015"/>
            <a:ext cx="9666514" cy="688201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19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1986"/>
                                        </p:tgtEl>
                                        <p:attrNameLst>
                                          <p:attrName>ppt_y</p:attrName>
                                        </p:attrNameLst>
                                      </p:cBhvr>
                                      <p:tavLst>
                                        <p:tav tm="0">
                                          <p:val>
                                            <p:strVal val="#ppt_y"/>
                                          </p:val>
                                        </p:tav>
                                        <p:tav tm="100000">
                                          <p:val>
                                            <p:strVal val="#ppt_y"/>
                                          </p:val>
                                        </p:tav>
                                      </p:tavLst>
                                    </p:anim>
                                    <p:animEffect transition="in" filter="fade">
                                      <p:cBhvr>
                                        <p:cTn id="10" dur="1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0455" y="4078514"/>
            <a:ext cx="8723087" cy="523220"/>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Hình</a:t>
            </a:r>
            <a:r>
              <a:rPr lang="en-US" sz="2800" dirty="0">
                <a:solidFill>
                  <a:srgbClr val="FF00FF"/>
                </a:solidFill>
                <a:latin typeface="Times New Roman" pitchFamily="18" charset="0"/>
                <a:cs typeface="Times New Roman" pitchFamily="18" charset="0"/>
              </a:rPr>
              <a:t> 5.1a)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helium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2 electron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 name="Picture 2" descr="C:\Users\AsuS\Desktop\Capture.PNG"/>
          <p:cNvPicPr>
            <a:picLocks noChangeAspect="1" noChangeArrowheads="1"/>
          </p:cNvPicPr>
          <p:nvPr/>
        </p:nvPicPr>
        <p:blipFill>
          <a:blip r:embed="rId2"/>
          <a:srcRect/>
          <a:stretch>
            <a:fillRect/>
          </a:stretch>
        </p:blipFill>
        <p:spPr bwMode="auto">
          <a:xfrm>
            <a:off x="0" y="420906"/>
            <a:ext cx="12192000" cy="3447659"/>
          </a:xfrm>
          <a:prstGeom prst="rect">
            <a:avLst/>
          </a:prstGeom>
          <a:noFill/>
        </p:spPr>
      </p:pic>
      <p:sp>
        <p:nvSpPr>
          <p:cNvPr id="9" name="Rectangle 8"/>
          <p:cNvSpPr/>
          <p:nvPr/>
        </p:nvSpPr>
        <p:spPr>
          <a:xfrm>
            <a:off x="1546254" y="4695763"/>
            <a:ext cx="8319906" cy="523220"/>
          </a:xfrm>
          <a:prstGeom prst="rect">
            <a:avLst/>
          </a:prstGeom>
        </p:spPr>
        <p:txBody>
          <a:bodyPr wrap="none">
            <a:spAutoFit/>
          </a:bodyPr>
          <a:lstStyle/>
          <a:p>
            <a:r>
              <a:rPr lang="en-US" sz="2800" dirty="0" err="1">
                <a:solidFill>
                  <a:srgbClr val="FF00FF"/>
                </a:solidFill>
                <a:latin typeface="Times New Roman" pitchFamily="18" charset="0"/>
                <a:cs typeface="Times New Roman" pitchFamily="18" charset="0"/>
              </a:rPr>
              <a:t>Hình</a:t>
            </a:r>
            <a:r>
              <a:rPr lang="en-US" sz="2800" dirty="0">
                <a:solidFill>
                  <a:srgbClr val="FF00FF"/>
                </a:solidFill>
                <a:latin typeface="Times New Roman" pitchFamily="18" charset="0"/>
                <a:cs typeface="Times New Roman" pitchFamily="18" charset="0"/>
              </a:rPr>
              <a:t> 5.1b)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neon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8 electron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a:t>
            </a:r>
          </a:p>
        </p:txBody>
      </p:sp>
      <p:sp>
        <p:nvSpPr>
          <p:cNvPr id="10" name="Rectangle 9"/>
          <p:cNvSpPr/>
          <p:nvPr/>
        </p:nvSpPr>
        <p:spPr>
          <a:xfrm>
            <a:off x="1529391" y="5319878"/>
            <a:ext cx="8412816" cy="523220"/>
          </a:xfrm>
          <a:prstGeom prst="rect">
            <a:avLst/>
          </a:prstGeom>
        </p:spPr>
        <p:txBody>
          <a:bodyPr wrap="none">
            <a:spAutoFit/>
          </a:bodyPr>
          <a:lstStyle/>
          <a:p>
            <a:r>
              <a:rPr lang="en-US" sz="2800" dirty="0" err="1">
                <a:solidFill>
                  <a:srgbClr val="FF00FF"/>
                </a:solidFill>
                <a:latin typeface="Times New Roman" pitchFamily="18" charset="0"/>
                <a:cs typeface="Times New Roman" pitchFamily="18" charset="0"/>
              </a:rPr>
              <a:t>Hình</a:t>
            </a:r>
            <a:r>
              <a:rPr lang="en-US" sz="2800" dirty="0">
                <a:solidFill>
                  <a:srgbClr val="FF00FF"/>
                </a:solidFill>
                <a:latin typeface="Times New Roman" pitchFamily="18" charset="0"/>
                <a:cs typeface="Times New Roman" pitchFamily="18" charset="0"/>
              </a:rPr>
              <a:t> 5.1c)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argon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8 electron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a:t>
            </a:r>
          </a:p>
        </p:txBody>
      </p:sp>
      <p:sp>
        <p:nvSpPr>
          <p:cNvPr id="11" name="Rectangle 10"/>
          <p:cNvSpPr/>
          <p:nvPr/>
        </p:nvSpPr>
        <p:spPr>
          <a:xfrm>
            <a:off x="1553029" y="5849035"/>
            <a:ext cx="9695542" cy="954107"/>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vỏ</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hiếm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8 electron (</a:t>
            </a:r>
            <a:r>
              <a:rPr lang="en-US" sz="2800" dirty="0" err="1">
                <a:solidFill>
                  <a:srgbClr val="FF00FF"/>
                </a:solidFill>
                <a:latin typeface="Times New Roman" pitchFamily="18" charset="0"/>
                <a:cs typeface="Times New Roman" pitchFamily="18" charset="0"/>
              </a:rPr>
              <a:t>riêng</a:t>
            </a:r>
            <a:r>
              <a:rPr lang="en-US" sz="2800" dirty="0">
                <a:solidFill>
                  <a:srgbClr val="FF00FF"/>
                </a:solidFill>
                <a:latin typeface="Times New Roman" pitchFamily="18" charset="0"/>
                <a:cs typeface="Times New Roman" pitchFamily="18" charset="0"/>
              </a:rPr>
              <a:t> He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2 electron).</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a:p>
            <a:pPr algn="l"/>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hiếm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8 electron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helium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2 electron),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vững</a:t>
            </a:r>
            <a:r>
              <a:rPr lang="en-US" sz="2800" dirty="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997773" y="-10035"/>
            <a:ext cx="3781879" cy="686803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ĐẶC ĐIỂM CẤU TẠO VỎ NGUYÊN TỬ KHÍ HIẾM</a:t>
            </a:r>
          </a:p>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hiếm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8 electron (</a:t>
            </a:r>
            <a:r>
              <a:rPr lang="en-US" sz="2800" dirty="0" err="1">
                <a:solidFill>
                  <a:srgbClr val="0000FF"/>
                </a:solidFill>
                <a:latin typeface="Times New Roman" pitchFamily="18" charset="0"/>
                <a:cs typeface="Times New Roman" pitchFamily="18" charset="0"/>
              </a:rPr>
              <a:t>riêng</a:t>
            </a:r>
            <a:r>
              <a:rPr lang="en-US" sz="2800" dirty="0">
                <a:solidFill>
                  <a:srgbClr val="0000FF"/>
                </a:solidFill>
                <a:latin typeface="Times New Roman" pitchFamily="18" charset="0"/>
                <a:cs typeface="Times New Roman" pitchFamily="18" charset="0"/>
              </a:rPr>
              <a:t> helium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2 electron),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vỏ</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vững</a:t>
            </a:r>
            <a:r>
              <a:rPr lang="en-US" sz="2800" dirty="0">
                <a:solidFill>
                  <a:srgbClr val="0000FF"/>
                </a:solidFill>
                <a:latin typeface="Times New Roman" pitchFamily="18" charset="0"/>
                <a:cs typeface="Times New Roman" pitchFamily="18" charset="0"/>
              </a:rPr>
              <a:t>.</a:t>
            </a:r>
          </a:p>
          <a:p>
            <a:pPr algn="l"/>
            <a:r>
              <a:rPr lang="en-US" sz="2800" b="1" dirty="0">
                <a:solidFill>
                  <a:srgbClr val="0000FF"/>
                </a:solidFill>
                <a:latin typeface="Times New Roman" pitchFamily="18" charset="0"/>
                <a:cs typeface="Times New Roman" pitchFamily="18" charset="0"/>
              </a:rPr>
              <a:t>II. LIÊN KẾT ION:</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a:solidFill>
                  <a:srgbClr val="FF00FF"/>
                </a:solidFill>
                <a:latin typeface="Times New Roman" pitchFamily="18" charset="0"/>
                <a:cs typeface="Times New Roman" pitchFamily="18" charset="0"/>
              </a:rPr>
              <a:t>BÀI 5: GIỚI THIỆU VỀ LIÊN KẾT HÓA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232224"/>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sodium chloride</a:t>
            </a:r>
          </a:p>
        </p:txBody>
      </p:sp>
      <p:pic>
        <p:nvPicPr>
          <p:cNvPr id="4" name="Picture 3"/>
          <p:cNvPicPr>
            <a:picLocks noChangeAspect="1" noChangeArrowheads="1"/>
          </p:cNvPicPr>
          <p:nvPr/>
        </p:nvPicPr>
        <p:blipFill>
          <a:blip r:embed="rId2"/>
          <a:srcRect/>
          <a:stretch>
            <a:fillRect/>
          </a:stretch>
        </p:blipFill>
        <p:spPr bwMode="auto">
          <a:xfrm>
            <a:off x="0" y="2714150"/>
            <a:ext cx="6161569" cy="2815771"/>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6152958" y="2685129"/>
            <a:ext cx="6039042" cy="2830287"/>
          </a:xfrm>
          <a:prstGeom prst="rect">
            <a:avLst/>
          </a:prstGeom>
          <a:noFill/>
          <a:ln w="9525">
            <a:noFill/>
            <a:miter lim="800000"/>
            <a:headEnd/>
            <a:tailEnd/>
          </a:ln>
          <a:effectLst/>
        </p:spPr>
      </p:pic>
      <p:sp>
        <p:nvSpPr>
          <p:cNvPr id="6" name="TextBox 5"/>
          <p:cNvSpPr txBox="1"/>
          <p:nvPr/>
        </p:nvSpPr>
        <p:spPr>
          <a:xfrm>
            <a:off x="0" y="979707"/>
            <a:ext cx="5733142" cy="1384995"/>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Na </a:t>
            </a:r>
            <a:r>
              <a:rPr lang="en-US" sz="2800" dirty="0" err="1">
                <a:solidFill>
                  <a:srgbClr val="FF00FF"/>
                </a:solidFill>
                <a:latin typeface="Times New Roman" pitchFamily="18" charset="0"/>
                <a:cs typeface="Times New Roman" pitchFamily="18" charset="0"/>
              </a:rPr>
              <a:t>cho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a:t>
            </a:r>
            <a:r>
              <a:rPr lang="en-US" sz="2800" dirty="0">
                <a:solidFill>
                  <a:srgbClr val="FF00FF"/>
                </a:solidFill>
                <a:latin typeface="Times New Roman" pitchFamily="18" charset="0"/>
                <a:cs typeface="Times New Roman" pitchFamily="18" charset="0"/>
              </a:rPr>
              <a:t> 1 electron ở </a:t>
            </a:r>
            <a:r>
              <a:rPr lang="en-US" sz="2800" dirty="0" err="1">
                <a:solidFill>
                  <a:srgbClr val="FF00FF"/>
                </a:solidFill>
                <a:latin typeface="Times New Roman" pitchFamily="18" charset="0"/>
                <a:cs typeface="Times New Roman" pitchFamily="18" charset="0"/>
              </a:rPr>
              <a:t>lớp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ngoài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trở</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ion </a:t>
            </a:r>
            <a:r>
              <a:rPr lang="en-US" sz="2800" dirty="0" err="1">
                <a:solidFill>
                  <a:srgbClr val="FF00FF"/>
                </a:solidFill>
                <a:latin typeface="Times New Roman" pitchFamily="18" charset="0"/>
                <a:cs typeface="Times New Roman" pitchFamily="18" charset="0"/>
              </a:rPr>
              <a:t>mang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dương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Na</a:t>
            </a:r>
            <a:r>
              <a:rPr lang="en-US" sz="2800" baseline="300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7" name="TextBox 6"/>
          <p:cNvSpPr txBox="1"/>
          <p:nvPr/>
        </p:nvSpPr>
        <p:spPr>
          <a:xfrm>
            <a:off x="6582227" y="1015993"/>
            <a:ext cx="5609773" cy="1384995"/>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Cl</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nhận</a:t>
            </a:r>
            <a:r>
              <a:rPr lang="en-US" sz="2800" dirty="0">
                <a:solidFill>
                  <a:srgbClr val="FF00FF"/>
                </a:solidFill>
                <a:latin typeface="Times New Roman" pitchFamily="18" charset="0"/>
                <a:cs typeface="Times New Roman" pitchFamily="18" charset="0"/>
              </a:rPr>
              <a:t> 1 electron </a:t>
            </a:r>
            <a:r>
              <a:rPr lang="en-US" sz="2800" dirty="0" err="1">
                <a:solidFill>
                  <a:srgbClr val="FF00FF"/>
                </a:solidFill>
                <a:latin typeface="Times New Roman" pitchFamily="18" charset="0"/>
                <a:cs typeface="Times New Roman" pitchFamily="18" charset="0"/>
              </a:rPr>
              <a:t>từ</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nguyên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Na </a:t>
            </a:r>
            <a:r>
              <a:rPr lang="en-US" sz="2800" dirty="0" err="1">
                <a:solidFill>
                  <a:srgbClr val="FF00FF"/>
                </a:solidFill>
                <a:latin typeface="Times New Roman" pitchFamily="18" charset="0"/>
                <a:cs typeface="Times New Roman" pitchFamily="18" charset="0"/>
              </a:rPr>
              <a:t>trở</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ion </a:t>
            </a:r>
            <a:r>
              <a:rPr lang="en-US" sz="2800" dirty="0" err="1">
                <a:solidFill>
                  <a:srgbClr val="FF00FF"/>
                </a:solidFill>
                <a:latin typeface="Times New Roman" pitchFamily="18" charset="0"/>
                <a:cs typeface="Times New Roman" pitchFamily="18" charset="0"/>
              </a:rPr>
              <a:t>mang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tích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âm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Cl</a:t>
            </a:r>
            <a:r>
              <a:rPr lang="en-US" sz="2800" baseline="30000" dirty="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par>
                          <p:cTn id="13" fill="hold">
                            <p:stCondLst>
                              <p:cond delay="500"/>
                            </p:stCondLst>
                            <p:childTnLst>
                              <p:par>
                                <p:cTn id="14" presetID="21"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box(in)">
                                      <p:cBhvr>
                                        <p:cTn id="21" dur="500"/>
                                        <p:tgtEl>
                                          <p:spTgt spid="7">
                                            <p:txEl>
                                              <p:pRg st="0" end="0"/>
                                            </p:txEl>
                                          </p:spTgt>
                                        </p:tgtEl>
                                      </p:cBhvr>
                                    </p:animEffect>
                                  </p:childTnLst>
                                </p:cTn>
                              </p:par>
                            </p:childTnLst>
                          </p:cTn>
                        </p:par>
                        <p:par>
                          <p:cTn id="22" fill="hold">
                            <p:stCondLst>
                              <p:cond delay="500"/>
                            </p:stCondLst>
                            <p:childTnLst>
                              <p:par>
                                <p:cTn id="23" presetID="15" presetClass="entr" presetSubtype="0" fill="hold" nodeType="after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1000" fill="hold"/>
                                        <p:tgtEl>
                                          <p:spTgt spid="3074"/>
                                        </p:tgtEl>
                                        <p:attrNameLst>
                                          <p:attrName>ppt_w</p:attrName>
                                        </p:attrNameLst>
                                      </p:cBhvr>
                                      <p:tavLst>
                                        <p:tav tm="0">
                                          <p:val>
                                            <p:fltVal val="0"/>
                                          </p:val>
                                        </p:tav>
                                        <p:tav tm="100000">
                                          <p:val>
                                            <p:strVal val="#ppt_w"/>
                                          </p:val>
                                        </p:tav>
                                      </p:tavLst>
                                    </p:anim>
                                    <p:anim calcmode="lin" valueType="num">
                                      <p:cBhvr>
                                        <p:cTn id="26" dur="1000" fill="hold"/>
                                        <p:tgtEl>
                                          <p:spTgt spid="3074"/>
                                        </p:tgtEl>
                                        <p:attrNameLst>
                                          <p:attrName>ppt_h</p:attrName>
                                        </p:attrNameLst>
                                      </p:cBhvr>
                                      <p:tavLst>
                                        <p:tav tm="0">
                                          <p:val>
                                            <p:fltVal val="0"/>
                                          </p:val>
                                        </p:tav>
                                        <p:tav tm="100000">
                                          <p:val>
                                            <p:strVal val="#ppt_h"/>
                                          </p:val>
                                        </p:tav>
                                      </p:tavLst>
                                    </p:anim>
                                    <p:anim calcmode="lin" valueType="num">
                                      <p:cBhvr>
                                        <p:cTn id="27"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8169" y="232224"/>
            <a:ext cx="8723087" cy="523220"/>
          </a:xfrm>
          <a:prstGeom prst="rect">
            <a:avLst/>
          </a:prstGeom>
          <a:solidFill>
            <a:schemeClr val="bg1"/>
          </a:solid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Sự</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tạo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thành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trong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phân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tử</a:t>
            </a:r>
            <a:r>
              <a:rPr lang="en-US" sz="2800" b="1" dirty="0">
                <a:solidFill>
                  <a:srgbClr val="FF00FF"/>
                </a:solidFill>
                <a:latin typeface="Times New Roman" pitchFamily="18" charset="0"/>
                <a:cs typeface="Times New Roman" pitchFamily="18" charset="0"/>
              </a:rPr>
              <a:t> sodium chloride</a:t>
            </a:r>
          </a:p>
        </p:txBody>
      </p:sp>
      <p:sp>
        <p:nvSpPr>
          <p:cNvPr id="6" name="TextBox 5"/>
          <p:cNvSpPr txBox="1"/>
          <p:nvPr/>
        </p:nvSpPr>
        <p:spPr>
          <a:xfrm>
            <a:off x="0" y="979707"/>
            <a:ext cx="12192000" cy="523220"/>
          </a:xfrm>
          <a:prstGeom prst="rect">
            <a:avLst/>
          </a:prstGeom>
          <a:solidFill>
            <a:schemeClr val="bg1"/>
          </a:solidFill>
        </p:spPr>
        <p:txBody>
          <a:bodyPr wrap="square" rtlCol="0">
            <a:spAutoFit/>
          </a:bodyPr>
          <a:lstStyle/>
          <a:p>
            <a:pPr algn="ctr"/>
            <a:r>
              <a:rPr lang="en-US" sz="2800" dirty="0" err="1">
                <a:solidFill>
                  <a:srgbClr val="FF00FF"/>
                </a:solidFill>
                <a:latin typeface="Times New Roman" pitchFamily="18" charset="0"/>
                <a:cs typeface="Times New Roman" pitchFamily="18" charset="0"/>
              </a:rPr>
              <a:t>Các</a:t>
            </a:r>
            <a:r>
              <a:rPr lang="en-US" sz="2800" dirty="0">
                <a:solidFill>
                  <a:srgbClr val="FF00FF"/>
                </a:solidFill>
                <a:latin typeface="Times New Roman" pitchFamily="18" charset="0"/>
                <a:cs typeface="Times New Roman" pitchFamily="18" charset="0"/>
              </a:rPr>
              <a:t> ion Na</a:t>
            </a:r>
            <a:r>
              <a:rPr lang="en-US" sz="2800" baseline="300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và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Cl</a:t>
            </a:r>
            <a:r>
              <a:rPr lang="en-US" sz="2800" baseline="300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hút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tạo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thành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liên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kết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sodium chloride.</a:t>
            </a:r>
          </a:p>
        </p:txBody>
      </p:sp>
      <p:pic>
        <p:nvPicPr>
          <p:cNvPr id="6146" name="Picture 2" descr="C:\Users\AsuS\Desktop\Capture1.PNG"/>
          <p:cNvPicPr>
            <a:picLocks noChangeAspect="1" noChangeArrowheads="1"/>
          </p:cNvPicPr>
          <p:nvPr/>
        </p:nvPicPr>
        <p:blipFill>
          <a:blip r:embed="rId2"/>
          <a:srcRect/>
          <a:stretch>
            <a:fillRect/>
          </a:stretch>
        </p:blipFill>
        <p:spPr bwMode="auto">
          <a:xfrm>
            <a:off x="-1" y="1512434"/>
            <a:ext cx="12191635" cy="3886880"/>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1592</TotalTime>
  <Words>1274</Words>
  <Application>Microsoft Office PowerPoint</Application>
  <PresentationFormat>Widescreen</PresentationFormat>
  <Paragraphs>85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246</cp:revision>
  <dcterms:created xsi:type="dcterms:W3CDTF">2022-07-11T10:05:56Z</dcterms:created>
  <dcterms:modified xsi:type="dcterms:W3CDTF">2024-10-16T01:11:30Z</dcterms:modified>
</cp:coreProperties>
</file>